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45"/>
  </p:notesMasterIdLst>
  <p:sldIdLst>
    <p:sldId id="257" r:id="rId2"/>
    <p:sldId id="304" r:id="rId3"/>
    <p:sldId id="272" r:id="rId4"/>
    <p:sldId id="273" r:id="rId5"/>
    <p:sldId id="287" r:id="rId6"/>
    <p:sldId id="271" r:id="rId7"/>
    <p:sldId id="297" r:id="rId8"/>
    <p:sldId id="280" r:id="rId9"/>
    <p:sldId id="262" r:id="rId10"/>
    <p:sldId id="305" r:id="rId11"/>
    <p:sldId id="268" r:id="rId12"/>
    <p:sldId id="306" r:id="rId13"/>
    <p:sldId id="291" r:id="rId14"/>
    <p:sldId id="289" r:id="rId15"/>
    <p:sldId id="285" r:id="rId16"/>
    <p:sldId id="346" r:id="rId17"/>
    <p:sldId id="294" r:id="rId18"/>
    <p:sldId id="292" r:id="rId19"/>
    <p:sldId id="265" r:id="rId20"/>
    <p:sldId id="295" r:id="rId21"/>
    <p:sldId id="283" r:id="rId22"/>
    <p:sldId id="269" r:id="rId23"/>
    <p:sldId id="275" r:id="rId24"/>
    <p:sldId id="264" r:id="rId25"/>
    <p:sldId id="281" r:id="rId26"/>
    <p:sldId id="290" r:id="rId27"/>
    <p:sldId id="293" r:id="rId28"/>
    <p:sldId id="270" r:id="rId29"/>
    <p:sldId id="279" r:id="rId30"/>
    <p:sldId id="286" r:id="rId31"/>
    <p:sldId id="267" r:id="rId32"/>
    <p:sldId id="278" r:id="rId33"/>
    <p:sldId id="288" r:id="rId34"/>
    <p:sldId id="347" r:id="rId35"/>
    <p:sldId id="284" r:id="rId36"/>
    <p:sldId id="282" r:id="rId37"/>
    <p:sldId id="263" r:id="rId38"/>
    <p:sldId id="276" r:id="rId39"/>
    <p:sldId id="266" r:id="rId40"/>
    <p:sldId id="296" r:id="rId41"/>
    <p:sldId id="301" r:id="rId42"/>
    <p:sldId id="274" r:id="rId43"/>
    <p:sldId id="303" r:id="rId44"/>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5401" autoAdjust="0"/>
    <p:restoredTop sz="86374" autoAdjust="0"/>
  </p:normalViewPr>
  <p:slideViewPr>
    <p:cSldViewPr snapToGrid="0">
      <p:cViewPr varScale="1">
        <p:scale>
          <a:sx n="97" d="100"/>
          <a:sy n="97" d="100"/>
        </p:scale>
        <p:origin x="312" y="876"/>
      </p:cViewPr>
      <p:guideLst/>
    </p:cSldViewPr>
  </p:slideViewPr>
  <p:outlineViewPr>
    <p:cViewPr>
      <p:scale>
        <a:sx n="33" d="100"/>
        <a:sy n="33" d="100"/>
      </p:scale>
      <p:origin x="0" y="-57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151FEF63-E1C4-4CEA-B7C1-80B95E8F5CCC}" type="datetimeFigureOut">
              <a:rPr lang="he-IL" smtClean="0"/>
              <a:t>א'/אייר/תשפ"ד</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62D6CB87-BE5A-4618-8DA4-1A3E3761BBD9}" type="slidenum">
              <a:rPr lang="he-IL" smtClean="0"/>
              <a:t>‹#›</a:t>
            </a:fld>
            <a:endParaRPr lang="he-IL"/>
          </a:p>
        </p:txBody>
      </p:sp>
    </p:spTree>
    <p:extLst>
      <p:ext uri="{BB962C8B-B14F-4D97-AF65-F5344CB8AC3E}">
        <p14:creationId xmlns:p14="http://schemas.microsoft.com/office/powerpoint/2010/main" val="643102729"/>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fld id="{62D6CB87-BE5A-4618-8DA4-1A3E3761BBD9}" type="slidenum">
              <a:rPr lang="he-IL" smtClean="0"/>
              <a:t>1</a:t>
            </a:fld>
            <a:endParaRPr lang="he-IL"/>
          </a:p>
        </p:txBody>
      </p:sp>
    </p:spTree>
    <p:extLst>
      <p:ext uri="{BB962C8B-B14F-4D97-AF65-F5344CB8AC3E}">
        <p14:creationId xmlns:p14="http://schemas.microsoft.com/office/powerpoint/2010/main" val="576713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CA5B45B-CF74-61EE-99A2-9FA2263355BB}"/>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BBC69460-A50F-0915-C1A5-5974B179F0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6019FD12-F85A-CA54-882A-F2493E6BC07B}"/>
              </a:ext>
            </a:extLst>
          </p:cNvPr>
          <p:cNvSpPr>
            <a:spLocks noGrp="1"/>
          </p:cNvSpPr>
          <p:nvPr>
            <p:ph type="dt" sz="half" idx="10"/>
          </p:nvPr>
        </p:nvSpPr>
        <p:spPr/>
        <p:txBody>
          <a:bodyPr/>
          <a:lstStyle/>
          <a:p>
            <a:fld id="{A3F689B6-18F0-4340-BB04-ACF628331EEE}" type="datetimeFigureOut">
              <a:rPr lang="he-IL" smtClean="0"/>
              <a:t>א'/אייר/תשפ"ד</a:t>
            </a:fld>
            <a:endParaRPr lang="he-IL"/>
          </a:p>
        </p:txBody>
      </p:sp>
      <p:sp>
        <p:nvSpPr>
          <p:cNvPr id="5" name="מציין מיקום של כותרת תחתונה 4">
            <a:extLst>
              <a:ext uri="{FF2B5EF4-FFF2-40B4-BE49-F238E27FC236}">
                <a16:creationId xmlns:a16="http://schemas.microsoft.com/office/drawing/2014/main" id="{0B058C3D-ACEF-9C08-2A84-BC7CCC8581FA}"/>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2CF57531-797C-C354-7AD1-D1D81C6B1FB4}"/>
              </a:ext>
            </a:extLst>
          </p:cNvPr>
          <p:cNvSpPr>
            <a:spLocks noGrp="1"/>
          </p:cNvSpPr>
          <p:nvPr>
            <p:ph type="sldNum" sz="quarter" idx="12"/>
          </p:nvPr>
        </p:nvSpPr>
        <p:spPr/>
        <p:txBody>
          <a:bodyPr/>
          <a:lstStyle/>
          <a:p>
            <a:fld id="{43D45C5F-21E8-4F14-B027-AF1376ED1942}" type="slidenum">
              <a:rPr lang="he-IL" smtClean="0"/>
              <a:t>‹#›</a:t>
            </a:fld>
            <a:endParaRPr lang="he-IL"/>
          </a:p>
        </p:txBody>
      </p:sp>
    </p:spTree>
    <p:extLst>
      <p:ext uri="{BB962C8B-B14F-4D97-AF65-F5344CB8AC3E}">
        <p14:creationId xmlns:p14="http://schemas.microsoft.com/office/powerpoint/2010/main" val="2472928506"/>
      </p:ext>
    </p:extLst>
  </p:cSld>
  <p:clrMapOvr>
    <a:masterClrMapping/>
  </p:clrMapOvr>
  <mc:AlternateContent xmlns:mc="http://schemas.openxmlformats.org/markup-compatibility/2006" xmlns:p14="http://schemas.microsoft.com/office/powerpoint/2010/main">
    <mc:Choice Requires="p14">
      <p:transition spd="slow" p14:dur="3400" advClick="0" advTm="45000">
        <p14:reveal thruBlk="1"/>
      </p:transition>
    </mc:Choice>
    <mc:Fallback xmlns="">
      <p:transition spd="slow" advClick="0" advTm="4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4D79D0A-BD22-0994-F527-2A6D92B243C8}"/>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4F6B9798-DF86-1420-E0A3-6D7522998978}"/>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4A2CF39E-41B6-5545-A458-7D53EA846B9D}"/>
              </a:ext>
            </a:extLst>
          </p:cNvPr>
          <p:cNvSpPr>
            <a:spLocks noGrp="1"/>
          </p:cNvSpPr>
          <p:nvPr>
            <p:ph type="dt" sz="half" idx="10"/>
          </p:nvPr>
        </p:nvSpPr>
        <p:spPr/>
        <p:txBody>
          <a:bodyPr/>
          <a:lstStyle/>
          <a:p>
            <a:fld id="{A3F689B6-18F0-4340-BB04-ACF628331EEE}" type="datetimeFigureOut">
              <a:rPr lang="he-IL" smtClean="0"/>
              <a:t>א'/אייר/תשפ"ד</a:t>
            </a:fld>
            <a:endParaRPr lang="he-IL"/>
          </a:p>
        </p:txBody>
      </p:sp>
      <p:sp>
        <p:nvSpPr>
          <p:cNvPr id="5" name="מציין מיקום של כותרת תחתונה 4">
            <a:extLst>
              <a:ext uri="{FF2B5EF4-FFF2-40B4-BE49-F238E27FC236}">
                <a16:creationId xmlns:a16="http://schemas.microsoft.com/office/drawing/2014/main" id="{1E64BF8E-F0D5-05F0-0749-B92B5338BFC0}"/>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DDFF8B07-C3E8-2CAC-64EF-973236E34C05}"/>
              </a:ext>
            </a:extLst>
          </p:cNvPr>
          <p:cNvSpPr>
            <a:spLocks noGrp="1"/>
          </p:cNvSpPr>
          <p:nvPr>
            <p:ph type="sldNum" sz="quarter" idx="12"/>
          </p:nvPr>
        </p:nvSpPr>
        <p:spPr/>
        <p:txBody>
          <a:bodyPr/>
          <a:lstStyle/>
          <a:p>
            <a:fld id="{43D45C5F-21E8-4F14-B027-AF1376ED1942}" type="slidenum">
              <a:rPr lang="he-IL" smtClean="0"/>
              <a:t>‹#›</a:t>
            </a:fld>
            <a:endParaRPr lang="he-IL"/>
          </a:p>
        </p:txBody>
      </p:sp>
    </p:spTree>
    <p:extLst>
      <p:ext uri="{BB962C8B-B14F-4D97-AF65-F5344CB8AC3E}">
        <p14:creationId xmlns:p14="http://schemas.microsoft.com/office/powerpoint/2010/main" val="2921467146"/>
      </p:ext>
    </p:extLst>
  </p:cSld>
  <p:clrMapOvr>
    <a:masterClrMapping/>
  </p:clrMapOvr>
  <mc:AlternateContent xmlns:mc="http://schemas.openxmlformats.org/markup-compatibility/2006" xmlns:p14="http://schemas.microsoft.com/office/powerpoint/2010/main">
    <mc:Choice Requires="p14">
      <p:transition spd="slow" p14:dur="3400" advClick="0" advTm="45000">
        <p14:reveal thruBlk="1"/>
      </p:transition>
    </mc:Choice>
    <mc:Fallback xmlns="">
      <p:transition spd="slow" advClick="0" advTm="4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86137DD9-4C0E-FC4D-1C65-C48CB4F46CE1}"/>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CBB58A69-F141-769E-DA12-160C263DFC40}"/>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7FAA08BB-8EE5-B380-C59F-ECC6135117CA}"/>
              </a:ext>
            </a:extLst>
          </p:cNvPr>
          <p:cNvSpPr>
            <a:spLocks noGrp="1"/>
          </p:cNvSpPr>
          <p:nvPr>
            <p:ph type="dt" sz="half" idx="10"/>
          </p:nvPr>
        </p:nvSpPr>
        <p:spPr/>
        <p:txBody>
          <a:bodyPr/>
          <a:lstStyle/>
          <a:p>
            <a:fld id="{A3F689B6-18F0-4340-BB04-ACF628331EEE}" type="datetimeFigureOut">
              <a:rPr lang="he-IL" smtClean="0"/>
              <a:t>א'/אייר/תשפ"ד</a:t>
            </a:fld>
            <a:endParaRPr lang="he-IL"/>
          </a:p>
        </p:txBody>
      </p:sp>
      <p:sp>
        <p:nvSpPr>
          <p:cNvPr id="5" name="מציין מיקום של כותרת תחתונה 4">
            <a:extLst>
              <a:ext uri="{FF2B5EF4-FFF2-40B4-BE49-F238E27FC236}">
                <a16:creationId xmlns:a16="http://schemas.microsoft.com/office/drawing/2014/main" id="{AD74D52F-A544-AAB4-C87B-13412B5A4065}"/>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49EE75A1-37ED-2D67-00C3-603BE6F63214}"/>
              </a:ext>
            </a:extLst>
          </p:cNvPr>
          <p:cNvSpPr>
            <a:spLocks noGrp="1"/>
          </p:cNvSpPr>
          <p:nvPr>
            <p:ph type="sldNum" sz="quarter" idx="12"/>
          </p:nvPr>
        </p:nvSpPr>
        <p:spPr/>
        <p:txBody>
          <a:bodyPr/>
          <a:lstStyle/>
          <a:p>
            <a:fld id="{43D45C5F-21E8-4F14-B027-AF1376ED1942}" type="slidenum">
              <a:rPr lang="he-IL" smtClean="0"/>
              <a:t>‹#›</a:t>
            </a:fld>
            <a:endParaRPr lang="he-IL"/>
          </a:p>
        </p:txBody>
      </p:sp>
    </p:spTree>
    <p:extLst>
      <p:ext uri="{BB962C8B-B14F-4D97-AF65-F5344CB8AC3E}">
        <p14:creationId xmlns:p14="http://schemas.microsoft.com/office/powerpoint/2010/main" val="1931625447"/>
      </p:ext>
    </p:extLst>
  </p:cSld>
  <p:clrMapOvr>
    <a:masterClrMapping/>
  </p:clrMapOvr>
  <mc:AlternateContent xmlns:mc="http://schemas.openxmlformats.org/markup-compatibility/2006" xmlns:p14="http://schemas.microsoft.com/office/powerpoint/2010/main">
    <mc:Choice Requires="p14">
      <p:transition spd="slow" p14:dur="3400" advClick="0" advTm="45000">
        <p14:reveal thruBlk="1"/>
      </p:transition>
    </mc:Choice>
    <mc:Fallback xmlns="">
      <p:transition spd="slow" advClick="0" advTm="4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B44B978-86AF-85EF-681A-728D43656E8C}"/>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D7D51DFD-ABF3-7BC3-DC34-3B459CF1654C}"/>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3D4F9E17-CC17-9BCF-90E9-EB87D8F4D267}"/>
              </a:ext>
            </a:extLst>
          </p:cNvPr>
          <p:cNvSpPr>
            <a:spLocks noGrp="1"/>
          </p:cNvSpPr>
          <p:nvPr>
            <p:ph type="dt" sz="half" idx="10"/>
          </p:nvPr>
        </p:nvSpPr>
        <p:spPr/>
        <p:txBody>
          <a:bodyPr/>
          <a:lstStyle/>
          <a:p>
            <a:fld id="{A3F689B6-18F0-4340-BB04-ACF628331EEE}" type="datetimeFigureOut">
              <a:rPr lang="he-IL" smtClean="0"/>
              <a:t>א'/אייר/תשפ"ד</a:t>
            </a:fld>
            <a:endParaRPr lang="he-IL"/>
          </a:p>
        </p:txBody>
      </p:sp>
      <p:sp>
        <p:nvSpPr>
          <p:cNvPr id="5" name="מציין מיקום של כותרת תחתונה 4">
            <a:extLst>
              <a:ext uri="{FF2B5EF4-FFF2-40B4-BE49-F238E27FC236}">
                <a16:creationId xmlns:a16="http://schemas.microsoft.com/office/drawing/2014/main" id="{A06EE752-914A-DE40-B9E8-E41DA4591EF3}"/>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5249740-A929-0516-77AB-A2DEFB3B08B1}"/>
              </a:ext>
            </a:extLst>
          </p:cNvPr>
          <p:cNvSpPr>
            <a:spLocks noGrp="1"/>
          </p:cNvSpPr>
          <p:nvPr>
            <p:ph type="sldNum" sz="quarter" idx="12"/>
          </p:nvPr>
        </p:nvSpPr>
        <p:spPr/>
        <p:txBody>
          <a:bodyPr/>
          <a:lstStyle/>
          <a:p>
            <a:fld id="{43D45C5F-21E8-4F14-B027-AF1376ED1942}" type="slidenum">
              <a:rPr lang="he-IL" smtClean="0"/>
              <a:t>‹#›</a:t>
            </a:fld>
            <a:endParaRPr lang="he-IL"/>
          </a:p>
        </p:txBody>
      </p:sp>
    </p:spTree>
    <p:extLst>
      <p:ext uri="{BB962C8B-B14F-4D97-AF65-F5344CB8AC3E}">
        <p14:creationId xmlns:p14="http://schemas.microsoft.com/office/powerpoint/2010/main" val="525602017"/>
      </p:ext>
    </p:extLst>
  </p:cSld>
  <p:clrMapOvr>
    <a:masterClrMapping/>
  </p:clrMapOvr>
  <mc:AlternateContent xmlns:mc="http://schemas.openxmlformats.org/markup-compatibility/2006" xmlns:p14="http://schemas.microsoft.com/office/powerpoint/2010/main">
    <mc:Choice Requires="p14">
      <p:transition spd="slow" p14:dur="3400" advClick="0" advTm="45000">
        <p14:reveal thruBlk="1"/>
      </p:transition>
    </mc:Choice>
    <mc:Fallback xmlns="">
      <p:transition spd="slow" advClick="0" advTm="4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ABB9BB7-E876-3D2E-B0E1-09E4BAB24C04}"/>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36489F82-4819-57DA-9471-43AB9013196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1EA50BC9-5968-1993-AAC9-BDAD9D53DF61}"/>
              </a:ext>
            </a:extLst>
          </p:cNvPr>
          <p:cNvSpPr>
            <a:spLocks noGrp="1"/>
          </p:cNvSpPr>
          <p:nvPr>
            <p:ph type="dt" sz="half" idx="10"/>
          </p:nvPr>
        </p:nvSpPr>
        <p:spPr/>
        <p:txBody>
          <a:bodyPr/>
          <a:lstStyle/>
          <a:p>
            <a:fld id="{A3F689B6-18F0-4340-BB04-ACF628331EEE}" type="datetimeFigureOut">
              <a:rPr lang="he-IL" smtClean="0"/>
              <a:t>א'/אייר/תשפ"ד</a:t>
            </a:fld>
            <a:endParaRPr lang="he-IL"/>
          </a:p>
        </p:txBody>
      </p:sp>
      <p:sp>
        <p:nvSpPr>
          <p:cNvPr id="5" name="מציין מיקום של כותרת תחתונה 4">
            <a:extLst>
              <a:ext uri="{FF2B5EF4-FFF2-40B4-BE49-F238E27FC236}">
                <a16:creationId xmlns:a16="http://schemas.microsoft.com/office/drawing/2014/main" id="{453C86C6-9396-6EF5-929B-C300821DEE16}"/>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52550159-35E6-A2A9-095E-6A804D2E42E1}"/>
              </a:ext>
            </a:extLst>
          </p:cNvPr>
          <p:cNvSpPr>
            <a:spLocks noGrp="1"/>
          </p:cNvSpPr>
          <p:nvPr>
            <p:ph type="sldNum" sz="quarter" idx="12"/>
          </p:nvPr>
        </p:nvSpPr>
        <p:spPr/>
        <p:txBody>
          <a:bodyPr/>
          <a:lstStyle/>
          <a:p>
            <a:fld id="{43D45C5F-21E8-4F14-B027-AF1376ED1942}" type="slidenum">
              <a:rPr lang="he-IL" smtClean="0"/>
              <a:t>‹#›</a:t>
            </a:fld>
            <a:endParaRPr lang="he-IL"/>
          </a:p>
        </p:txBody>
      </p:sp>
    </p:spTree>
    <p:extLst>
      <p:ext uri="{BB962C8B-B14F-4D97-AF65-F5344CB8AC3E}">
        <p14:creationId xmlns:p14="http://schemas.microsoft.com/office/powerpoint/2010/main" val="1124500531"/>
      </p:ext>
    </p:extLst>
  </p:cSld>
  <p:clrMapOvr>
    <a:masterClrMapping/>
  </p:clrMapOvr>
  <mc:AlternateContent xmlns:mc="http://schemas.openxmlformats.org/markup-compatibility/2006" xmlns:p14="http://schemas.microsoft.com/office/powerpoint/2010/main">
    <mc:Choice Requires="p14">
      <p:transition spd="slow" p14:dur="3400" advClick="0" advTm="45000">
        <p14:reveal thruBlk="1"/>
      </p:transition>
    </mc:Choice>
    <mc:Fallback xmlns="">
      <p:transition spd="slow" advClick="0" advTm="4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C1FE10A-D654-82E7-2754-D8169E3AC50D}"/>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95CEFB1D-3F2C-5066-69A4-92EE602F40E9}"/>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6AE31A57-69A5-013A-2222-E2707528FDB5}"/>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149747DB-1AE7-162C-1B8A-0921F98E073D}"/>
              </a:ext>
            </a:extLst>
          </p:cNvPr>
          <p:cNvSpPr>
            <a:spLocks noGrp="1"/>
          </p:cNvSpPr>
          <p:nvPr>
            <p:ph type="dt" sz="half" idx="10"/>
          </p:nvPr>
        </p:nvSpPr>
        <p:spPr/>
        <p:txBody>
          <a:bodyPr/>
          <a:lstStyle/>
          <a:p>
            <a:fld id="{A3F689B6-18F0-4340-BB04-ACF628331EEE}" type="datetimeFigureOut">
              <a:rPr lang="he-IL" smtClean="0"/>
              <a:t>א'/אייר/תשפ"ד</a:t>
            </a:fld>
            <a:endParaRPr lang="he-IL"/>
          </a:p>
        </p:txBody>
      </p:sp>
      <p:sp>
        <p:nvSpPr>
          <p:cNvPr id="6" name="מציין מיקום של כותרת תחתונה 5">
            <a:extLst>
              <a:ext uri="{FF2B5EF4-FFF2-40B4-BE49-F238E27FC236}">
                <a16:creationId xmlns:a16="http://schemas.microsoft.com/office/drawing/2014/main" id="{ECBFF578-F683-7F96-9795-FEE4F63995B2}"/>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1D6E1D3D-8BE5-EF71-039A-07172378F765}"/>
              </a:ext>
            </a:extLst>
          </p:cNvPr>
          <p:cNvSpPr>
            <a:spLocks noGrp="1"/>
          </p:cNvSpPr>
          <p:nvPr>
            <p:ph type="sldNum" sz="quarter" idx="12"/>
          </p:nvPr>
        </p:nvSpPr>
        <p:spPr/>
        <p:txBody>
          <a:bodyPr/>
          <a:lstStyle/>
          <a:p>
            <a:fld id="{43D45C5F-21E8-4F14-B027-AF1376ED1942}" type="slidenum">
              <a:rPr lang="he-IL" smtClean="0"/>
              <a:t>‹#›</a:t>
            </a:fld>
            <a:endParaRPr lang="he-IL"/>
          </a:p>
        </p:txBody>
      </p:sp>
    </p:spTree>
    <p:extLst>
      <p:ext uri="{BB962C8B-B14F-4D97-AF65-F5344CB8AC3E}">
        <p14:creationId xmlns:p14="http://schemas.microsoft.com/office/powerpoint/2010/main" val="2715083568"/>
      </p:ext>
    </p:extLst>
  </p:cSld>
  <p:clrMapOvr>
    <a:masterClrMapping/>
  </p:clrMapOvr>
  <mc:AlternateContent xmlns:mc="http://schemas.openxmlformats.org/markup-compatibility/2006" xmlns:p14="http://schemas.microsoft.com/office/powerpoint/2010/main">
    <mc:Choice Requires="p14">
      <p:transition spd="slow" p14:dur="3400" advClick="0" advTm="45000">
        <p14:reveal thruBlk="1"/>
      </p:transition>
    </mc:Choice>
    <mc:Fallback xmlns="">
      <p:transition spd="slow" advClick="0" advTm="4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52108C1-1DDC-F31F-24CD-768F43F9A727}"/>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E2BAF9F9-2443-A208-F8E8-29DE10272F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426D4736-6D7A-09CC-95C6-877636697D17}"/>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542EBBEE-374D-2FEE-2E6A-C77053D68E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C37B3E42-7F93-ECA3-46F9-4853D2BE0143}"/>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A1AC6C61-A1AD-1F9B-9C7C-19D214B9C3CC}"/>
              </a:ext>
            </a:extLst>
          </p:cNvPr>
          <p:cNvSpPr>
            <a:spLocks noGrp="1"/>
          </p:cNvSpPr>
          <p:nvPr>
            <p:ph type="dt" sz="half" idx="10"/>
          </p:nvPr>
        </p:nvSpPr>
        <p:spPr/>
        <p:txBody>
          <a:bodyPr/>
          <a:lstStyle/>
          <a:p>
            <a:fld id="{A3F689B6-18F0-4340-BB04-ACF628331EEE}" type="datetimeFigureOut">
              <a:rPr lang="he-IL" smtClean="0"/>
              <a:t>א'/אייר/תשפ"ד</a:t>
            </a:fld>
            <a:endParaRPr lang="he-IL"/>
          </a:p>
        </p:txBody>
      </p:sp>
      <p:sp>
        <p:nvSpPr>
          <p:cNvPr id="8" name="מציין מיקום של כותרת תחתונה 7">
            <a:extLst>
              <a:ext uri="{FF2B5EF4-FFF2-40B4-BE49-F238E27FC236}">
                <a16:creationId xmlns:a16="http://schemas.microsoft.com/office/drawing/2014/main" id="{4467027C-98A7-4972-85A4-C57319C0DA3F}"/>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56A713FD-695D-E109-0C43-4659FA7E736B}"/>
              </a:ext>
            </a:extLst>
          </p:cNvPr>
          <p:cNvSpPr>
            <a:spLocks noGrp="1"/>
          </p:cNvSpPr>
          <p:nvPr>
            <p:ph type="sldNum" sz="quarter" idx="12"/>
          </p:nvPr>
        </p:nvSpPr>
        <p:spPr/>
        <p:txBody>
          <a:bodyPr/>
          <a:lstStyle/>
          <a:p>
            <a:fld id="{43D45C5F-21E8-4F14-B027-AF1376ED1942}" type="slidenum">
              <a:rPr lang="he-IL" smtClean="0"/>
              <a:t>‹#›</a:t>
            </a:fld>
            <a:endParaRPr lang="he-IL"/>
          </a:p>
        </p:txBody>
      </p:sp>
    </p:spTree>
    <p:extLst>
      <p:ext uri="{BB962C8B-B14F-4D97-AF65-F5344CB8AC3E}">
        <p14:creationId xmlns:p14="http://schemas.microsoft.com/office/powerpoint/2010/main" val="2474278930"/>
      </p:ext>
    </p:extLst>
  </p:cSld>
  <p:clrMapOvr>
    <a:masterClrMapping/>
  </p:clrMapOvr>
  <mc:AlternateContent xmlns:mc="http://schemas.openxmlformats.org/markup-compatibility/2006" xmlns:p14="http://schemas.microsoft.com/office/powerpoint/2010/main">
    <mc:Choice Requires="p14">
      <p:transition spd="slow" p14:dur="3400" advClick="0" advTm="45000">
        <p14:reveal thruBlk="1"/>
      </p:transition>
    </mc:Choice>
    <mc:Fallback xmlns="">
      <p:transition spd="slow" advClick="0" advTm="4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A9A7808-051B-1BC7-5662-A85F6D21DA8D}"/>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B0ED782A-E151-B284-8B3E-6C4E824BF535}"/>
              </a:ext>
            </a:extLst>
          </p:cNvPr>
          <p:cNvSpPr>
            <a:spLocks noGrp="1"/>
          </p:cNvSpPr>
          <p:nvPr>
            <p:ph type="dt" sz="half" idx="10"/>
          </p:nvPr>
        </p:nvSpPr>
        <p:spPr/>
        <p:txBody>
          <a:bodyPr/>
          <a:lstStyle/>
          <a:p>
            <a:fld id="{A3F689B6-18F0-4340-BB04-ACF628331EEE}" type="datetimeFigureOut">
              <a:rPr lang="he-IL" smtClean="0"/>
              <a:t>א'/אייר/תשפ"ד</a:t>
            </a:fld>
            <a:endParaRPr lang="he-IL"/>
          </a:p>
        </p:txBody>
      </p:sp>
      <p:sp>
        <p:nvSpPr>
          <p:cNvPr id="4" name="מציין מיקום של כותרת תחתונה 3">
            <a:extLst>
              <a:ext uri="{FF2B5EF4-FFF2-40B4-BE49-F238E27FC236}">
                <a16:creationId xmlns:a16="http://schemas.microsoft.com/office/drawing/2014/main" id="{A3649020-D63D-F97B-E44B-70F37F4DC1BC}"/>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8D12CC2A-767E-0F4D-8B36-54E40CA4C0C8}"/>
              </a:ext>
            </a:extLst>
          </p:cNvPr>
          <p:cNvSpPr>
            <a:spLocks noGrp="1"/>
          </p:cNvSpPr>
          <p:nvPr>
            <p:ph type="sldNum" sz="quarter" idx="12"/>
          </p:nvPr>
        </p:nvSpPr>
        <p:spPr/>
        <p:txBody>
          <a:bodyPr/>
          <a:lstStyle/>
          <a:p>
            <a:fld id="{43D45C5F-21E8-4F14-B027-AF1376ED1942}" type="slidenum">
              <a:rPr lang="he-IL" smtClean="0"/>
              <a:t>‹#›</a:t>
            </a:fld>
            <a:endParaRPr lang="he-IL"/>
          </a:p>
        </p:txBody>
      </p:sp>
    </p:spTree>
    <p:extLst>
      <p:ext uri="{BB962C8B-B14F-4D97-AF65-F5344CB8AC3E}">
        <p14:creationId xmlns:p14="http://schemas.microsoft.com/office/powerpoint/2010/main" val="1729323841"/>
      </p:ext>
    </p:extLst>
  </p:cSld>
  <p:clrMapOvr>
    <a:masterClrMapping/>
  </p:clrMapOvr>
  <mc:AlternateContent xmlns:mc="http://schemas.openxmlformats.org/markup-compatibility/2006" xmlns:p14="http://schemas.microsoft.com/office/powerpoint/2010/main">
    <mc:Choice Requires="p14">
      <p:transition spd="slow" p14:dur="3400" advClick="0" advTm="45000">
        <p14:reveal thruBlk="1"/>
      </p:transition>
    </mc:Choice>
    <mc:Fallback xmlns="">
      <p:transition spd="slow" advClick="0" advTm="4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B329EA78-F6A8-4400-701A-C071203F0DD5}"/>
              </a:ext>
            </a:extLst>
          </p:cNvPr>
          <p:cNvSpPr>
            <a:spLocks noGrp="1"/>
          </p:cNvSpPr>
          <p:nvPr>
            <p:ph type="dt" sz="half" idx="10"/>
          </p:nvPr>
        </p:nvSpPr>
        <p:spPr/>
        <p:txBody>
          <a:bodyPr/>
          <a:lstStyle/>
          <a:p>
            <a:fld id="{A3F689B6-18F0-4340-BB04-ACF628331EEE}" type="datetimeFigureOut">
              <a:rPr lang="he-IL" smtClean="0"/>
              <a:t>א'/אייר/תשפ"ד</a:t>
            </a:fld>
            <a:endParaRPr lang="he-IL"/>
          </a:p>
        </p:txBody>
      </p:sp>
      <p:sp>
        <p:nvSpPr>
          <p:cNvPr id="3" name="מציין מיקום של כותרת תחתונה 2">
            <a:extLst>
              <a:ext uri="{FF2B5EF4-FFF2-40B4-BE49-F238E27FC236}">
                <a16:creationId xmlns:a16="http://schemas.microsoft.com/office/drawing/2014/main" id="{594565E9-7EE0-0976-49E7-84288A2F87A5}"/>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2B53ACD6-59C9-5925-DCE6-83E654748B3D}"/>
              </a:ext>
            </a:extLst>
          </p:cNvPr>
          <p:cNvSpPr>
            <a:spLocks noGrp="1"/>
          </p:cNvSpPr>
          <p:nvPr>
            <p:ph type="sldNum" sz="quarter" idx="12"/>
          </p:nvPr>
        </p:nvSpPr>
        <p:spPr/>
        <p:txBody>
          <a:bodyPr/>
          <a:lstStyle/>
          <a:p>
            <a:fld id="{43D45C5F-21E8-4F14-B027-AF1376ED1942}" type="slidenum">
              <a:rPr lang="he-IL" smtClean="0"/>
              <a:t>‹#›</a:t>
            </a:fld>
            <a:endParaRPr lang="he-IL"/>
          </a:p>
        </p:txBody>
      </p:sp>
    </p:spTree>
    <p:extLst>
      <p:ext uri="{BB962C8B-B14F-4D97-AF65-F5344CB8AC3E}">
        <p14:creationId xmlns:p14="http://schemas.microsoft.com/office/powerpoint/2010/main" val="1135282855"/>
      </p:ext>
    </p:extLst>
  </p:cSld>
  <p:clrMapOvr>
    <a:masterClrMapping/>
  </p:clrMapOvr>
  <mc:AlternateContent xmlns:mc="http://schemas.openxmlformats.org/markup-compatibility/2006" xmlns:p14="http://schemas.microsoft.com/office/powerpoint/2010/main">
    <mc:Choice Requires="p14">
      <p:transition spd="slow" p14:dur="3400" advClick="0" advTm="45000">
        <p14:reveal thruBlk="1"/>
      </p:transition>
    </mc:Choice>
    <mc:Fallback xmlns="">
      <p:transition spd="slow" advClick="0" advTm="4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84B217B-AAE8-ABCA-2B05-90BF24C6EE73}"/>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611EFA99-27E2-07A0-E45B-B820868315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150884F3-B757-49FF-0003-46D580A2A0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534215FD-31B3-0CF0-24A5-0FED1B8CB914}"/>
              </a:ext>
            </a:extLst>
          </p:cNvPr>
          <p:cNvSpPr>
            <a:spLocks noGrp="1"/>
          </p:cNvSpPr>
          <p:nvPr>
            <p:ph type="dt" sz="half" idx="10"/>
          </p:nvPr>
        </p:nvSpPr>
        <p:spPr/>
        <p:txBody>
          <a:bodyPr/>
          <a:lstStyle/>
          <a:p>
            <a:fld id="{A3F689B6-18F0-4340-BB04-ACF628331EEE}" type="datetimeFigureOut">
              <a:rPr lang="he-IL" smtClean="0"/>
              <a:t>א'/אייר/תשפ"ד</a:t>
            </a:fld>
            <a:endParaRPr lang="he-IL"/>
          </a:p>
        </p:txBody>
      </p:sp>
      <p:sp>
        <p:nvSpPr>
          <p:cNvPr id="6" name="מציין מיקום של כותרת תחתונה 5">
            <a:extLst>
              <a:ext uri="{FF2B5EF4-FFF2-40B4-BE49-F238E27FC236}">
                <a16:creationId xmlns:a16="http://schemas.microsoft.com/office/drawing/2014/main" id="{F315188D-BBFF-2C83-8D6A-A8F891B40408}"/>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00D46F76-BDCA-02C6-12C1-7A8E401F2159}"/>
              </a:ext>
            </a:extLst>
          </p:cNvPr>
          <p:cNvSpPr>
            <a:spLocks noGrp="1"/>
          </p:cNvSpPr>
          <p:nvPr>
            <p:ph type="sldNum" sz="quarter" idx="12"/>
          </p:nvPr>
        </p:nvSpPr>
        <p:spPr/>
        <p:txBody>
          <a:bodyPr/>
          <a:lstStyle/>
          <a:p>
            <a:fld id="{43D45C5F-21E8-4F14-B027-AF1376ED1942}" type="slidenum">
              <a:rPr lang="he-IL" smtClean="0"/>
              <a:t>‹#›</a:t>
            </a:fld>
            <a:endParaRPr lang="he-IL"/>
          </a:p>
        </p:txBody>
      </p:sp>
    </p:spTree>
    <p:extLst>
      <p:ext uri="{BB962C8B-B14F-4D97-AF65-F5344CB8AC3E}">
        <p14:creationId xmlns:p14="http://schemas.microsoft.com/office/powerpoint/2010/main" val="4264167299"/>
      </p:ext>
    </p:extLst>
  </p:cSld>
  <p:clrMapOvr>
    <a:masterClrMapping/>
  </p:clrMapOvr>
  <mc:AlternateContent xmlns:mc="http://schemas.openxmlformats.org/markup-compatibility/2006" xmlns:p14="http://schemas.microsoft.com/office/powerpoint/2010/main">
    <mc:Choice Requires="p14">
      <p:transition spd="slow" p14:dur="3400" advClick="0" advTm="45000">
        <p14:reveal thruBlk="1"/>
      </p:transition>
    </mc:Choice>
    <mc:Fallback xmlns="">
      <p:transition spd="slow" advClick="0" advTm="4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6DFDFD9-74A3-257A-70EF-D21D86B34313}"/>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192F0D26-520F-043D-3810-EAF6313385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A92DA738-BBB4-5A64-5E78-B21B36906D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AE3B29BC-41F4-5645-AD8A-06034AF4F906}"/>
              </a:ext>
            </a:extLst>
          </p:cNvPr>
          <p:cNvSpPr>
            <a:spLocks noGrp="1"/>
          </p:cNvSpPr>
          <p:nvPr>
            <p:ph type="dt" sz="half" idx="10"/>
          </p:nvPr>
        </p:nvSpPr>
        <p:spPr/>
        <p:txBody>
          <a:bodyPr/>
          <a:lstStyle/>
          <a:p>
            <a:fld id="{A3F689B6-18F0-4340-BB04-ACF628331EEE}" type="datetimeFigureOut">
              <a:rPr lang="he-IL" smtClean="0"/>
              <a:t>א'/אייר/תשפ"ד</a:t>
            </a:fld>
            <a:endParaRPr lang="he-IL"/>
          </a:p>
        </p:txBody>
      </p:sp>
      <p:sp>
        <p:nvSpPr>
          <p:cNvPr id="6" name="מציין מיקום של כותרת תחתונה 5">
            <a:extLst>
              <a:ext uri="{FF2B5EF4-FFF2-40B4-BE49-F238E27FC236}">
                <a16:creationId xmlns:a16="http://schemas.microsoft.com/office/drawing/2014/main" id="{5BA5DA2E-B9AE-6251-14FE-58ADA454AEAD}"/>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27FF140C-860A-53E6-C6A9-F246E46C58E9}"/>
              </a:ext>
            </a:extLst>
          </p:cNvPr>
          <p:cNvSpPr>
            <a:spLocks noGrp="1"/>
          </p:cNvSpPr>
          <p:nvPr>
            <p:ph type="sldNum" sz="quarter" idx="12"/>
          </p:nvPr>
        </p:nvSpPr>
        <p:spPr/>
        <p:txBody>
          <a:bodyPr/>
          <a:lstStyle/>
          <a:p>
            <a:fld id="{43D45C5F-21E8-4F14-B027-AF1376ED1942}" type="slidenum">
              <a:rPr lang="he-IL" smtClean="0"/>
              <a:t>‹#›</a:t>
            </a:fld>
            <a:endParaRPr lang="he-IL"/>
          </a:p>
        </p:txBody>
      </p:sp>
    </p:spTree>
    <p:extLst>
      <p:ext uri="{BB962C8B-B14F-4D97-AF65-F5344CB8AC3E}">
        <p14:creationId xmlns:p14="http://schemas.microsoft.com/office/powerpoint/2010/main" val="2597341883"/>
      </p:ext>
    </p:extLst>
  </p:cSld>
  <p:clrMapOvr>
    <a:masterClrMapping/>
  </p:clrMapOvr>
  <mc:AlternateContent xmlns:mc="http://schemas.openxmlformats.org/markup-compatibility/2006" xmlns:p14="http://schemas.microsoft.com/office/powerpoint/2010/main">
    <mc:Choice Requires="p14">
      <p:transition spd="slow" p14:dur="3400" advClick="0" advTm="45000">
        <p14:reveal thruBlk="1"/>
      </p:transition>
    </mc:Choice>
    <mc:Fallback xmlns="">
      <p:transition spd="slow" advClick="0" advTm="4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1DB94485-0D66-BA61-CC24-5FC464ECFE92}"/>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BB37FB61-D1BC-3138-7F1F-D3B6CFBE7C1E}"/>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5178909C-04D3-9CBF-0053-B9E368AD2E68}"/>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82000"/>
                  </a:schemeClr>
                </a:solidFill>
              </a:defRPr>
            </a:lvl1pPr>
          </a:lstStyle>
          <a:p>
            <a:fld id="{A3F689B6-18F0-4340-BB04-ACF628331EEE}" type="datetimeFigureOut">
              <a:rPr lang="he-IL" smtClean="0"/>
              <a:t>א'/אייר/תשפ"ד</a:t>
            </a:fld>
            <a:endParaRPr lang="he-IL"/>
          </a:p>
        </p:txBody>
      </p:sp>
      <p:sp>
        <p:nvSpPr>
          <p:cNvPr id="5" name="מציין מיקום של כותרת תחתונה 4">
            <a:extLst>
              <a:ext uri="{FF2B5EF4-FFF2-40B4-BE49-F238E27FC236}">
                <a16:creationId xmlns:a16="http://schemas.microsoft.com/office/drawing/2014/main" id="{AEB9BB4E-F229-9E50-38EE-F76DB3B636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82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D868FE0E-0592-AF82-5072-1208CFB4C97E}"/>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82000"/>
                  </a:schemeClr>
                </a:solidFill>
              </a:defRPr>
            </a:lvl1pPr>
          </a:lstStyle>
          <a:p>
            <a:fld id="{43D45C5F-21E8-4F14-B027-AF1376ED1942}" type="slidenum">
              <a:rPr lang="he-IL" smtClean="0"/>
              <a:t>‹#›</a:t>
            </a:fld>
            <a:endParaRPr lang="he-IL"/>
          </a:p>
        </p:txBody>
      </p:sp>
    </p:spTree>
    <p:extLst>
      <p:ext uri="{BB962C8B-B14F-4D97-AF65-F5344CB8AC3E}">
        <p14:creationId xmlns:p14="http://schemas.microsoft.com/office/powerpoint/2010/main" val="928430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advClick="0" advTm="45000">
        <p14:reveal thruBlk="1"/>
      </p:transition>
    </mc:Choice>
    <mc:Fallback xmlns="">
      <p:transition spd="slow" advClick="0" advTm="45000">
        <p:fade/>
      </p:transition>
    </mc:Fallback>
  </mc:AlternateConten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8.jpg"/><Relationship Id="rId1" Type="http://schemas.openxmlformats.org/officeDocument/2006/relationships/slideLayout" Target="../slideLayouts/slideLayout2.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תמונה 4" descr="נרות אור תה דולקים">
            <a:extLst>
              <a:ext uri="{FF2B5EF4-FFF2-40B4-BE49-F238E27FC236}">
                <a16:creationId xmlns:a16="http://schemas.microsoft.com/office/drawing/2014/main" id="{8A3CC0F2-C3A1-FE98-7E60-646752B83F32}"/>
              </a:ext>
            </a:extLst>
          </p:cNvPr>
          <p:cNvPicPr>
            <a:picLocks noChangeAspect="1"/>
          </p:cNvPicPr>
          <p:nvPr/>
        </p:nvPicPr>
        <p:blipFill rotWithShape="1">
          <a:blip r:embed="rId3">
            <a:extLst>
              <a:ext uri="{28A0092B-C50C-407E-A947-70E740481C1C}">
                <a14:useLocalDpi xmlns:a14="http://schemas.microsoft.com/office/drawing/2010/main" val="0"/>
              </a:ext>
            </a:extLst>
          </a:blip>
          <a:srcRect b="-1"/>
          <a:stretch/>
        </p:blipFill>
        <p:spPr>
          <a:xfrm>
            <a:off x="3879393" y="-3167"/>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0" name="Group 9">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1" name="Freeform: Shape 10">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4">
                  <a:alphaModFix amt="57000"/>
                </a:blip>
                <a:tile tx="0" ty="0" sx="100000" sy="100000" flip="none" algn="tl"/>
              </a:blipFill>
              <a:effectLst/>
            </p:grpSpPr>
            <p:sp>
              <p:nvSpPr>
                <p:cNvPr id="15" name="Freeform: Shape 14">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6" name="תיבת טקסט 5">
            <a:extLst>
              <a:ext uri="{FF2B5EF4-FFF2-40B4-BE49-F238E27FC236}">
                <a16:creationId xmlns:a16="http://schemas.microsoft.com/office/drawing/2014/main" id="{C4A0B9D1-F85B-DD72-E51A-43E06FB6C217}"/>
              </a:ext>
            </a:extLst>
          </p:cNvPr>
          <p:cNvSpPr txBox="1"/>
          <p:nvPr/>
        </p:nvSpPr>
        <p:spPr>
          <a:xfrm>
            <a:off x="779489" y="2397949"/>
            <a:ext cx="2703810" cy="2062103"/>
          </a:xfrm>
          <a:prstGeom prst="rect">
            <a:avLst/>
          </a:prstGeom>
          <a:noFill/>
        </p:spPr>
        <p:txBody>
          <a:bodyPr wrap="square" rtlCol="1">
            <a:spAutoFit/>
          </a:bodyPr>
          <a:lstStyle/>
          <a:p>
            <a:r>
              <a:rPr lang="he-IL" sz="3200" dirty="0">
                <a:solidFill>
                  <a:schemeClr val="bg1"/>
                </a:solidFill>
                <a:latin typeface="Segoe UI Semilight" panose="020B0402040204020203" pitchFamily="34" charset="0"/>
                <a:ea typeface="Segoe UI Black" panose="020B0A02040204020203" pitchFamily="34" charset="0"/>
                <a:cs typeface="Segoe UI Semilight" panose="020B0402040204020203" pitchFamily="34" charset="0"/>
              </a:rPr>
              <a:t>  יום הזיכרון </a:t>
            </a:r>
            <a:br>
              <a:rPr lang="he-IL" sz="3200" dirty="0">
                <a:solidFill>
                  <a:schemeClr val="bg1"/>
                </a:solidFill>
                <a:latin typeface="Segoe UI Semilight" panose="020B0402040204020203" pitchFamily="34" charset="0"/>
                <a:ea typeface="Segoe UI Black" panose="020B0A02040204020203" pitchFamily="34" charset="0"/>
                <a:cs typeface="Segoe UI Semilight" panose="020B0402040204020203" pitchFamily="34" charset="0"/>
              </a:rPr>
            </a:br>
            <a:r>
              <a:rPr lang="he-IL" sz="3200" b="1" dirty="0">
                <a:solidFill>
                  <a:schemeClr val="bg1"/>
                </a:solidFill>
                <a:latin typeface="Segoe UI Semilight" panose="020B0402040204020203" pitchFamily="34" charset="0"/>
                <a:ea typeface="Segoe UI Black" panose="020B0A02040204020203" pitchFamily="34" charset="0"/>
                <a:cs typeface="Segoe UI Semilight" panose="020B0402040204020203" pitchFamily="34" charset="0"/>
              </a:rPr>
              <a:t>לחללי מערכות  ישראל ונפגעי פעולות האיבה</a:t>
            </a:r>
          </a:p>
        </p:txBody>
      </p:sp>
      <p:pic>
        <p:nvPicPr>
          <p:cNvPr id="1026" name="תמונה 1" descr="cid:image005.png@01D96574.380C926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2"/>
            <a:ext cx="1508125"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כותרת 1">
            <a:extLst>
              <a:ext uri="{FF2B5EF4-FFF2-40B4-BE49-F238E27FC236}">
                <a16:creationId xmlns:a16="http://schemas.microsoft.com/office/drawing/2014/main" id="{D6589E58-B92A-41B8-A2F5-D60481DE3ADC}"/>
              </a:ext>
            </a:extLst>
          </p:cNvPr>
          <p:cNvSpPr>
            <a:spLocks noGrp="1"/>
          </p:cNvSpPr>
          <p:nvPr>
            <p:ph type="title"/>
          </p:nvPr>
        </p:nvSpPr>
        <p:spPr>
          <a:xfrm>
            <a:off x="838200" y="-1325563"/>
            <a:ext cx="10515600" cy="1325563"/>
          </a:xfrm>
        </p:spPr>
        <p:txBody>
          <a:bodyPr vert="horz" lIns="91440" tIns="45720" rIns="91440" bIns="45720" rtlCol="1" anchor="b">
            <a:normAutofit/>
          </a:bodyPr>
          <a:lstStyle/>
          <a:p>
            <a:r>
              <a:rPr lang="he-IL" dirty="0"/>
              <a:t>ראשי</a:t>
            </a:r>
          </a:p>
        </p:txBody>
      </p:sp>
    </p:spTree>
    <p:extLst>
      <p:ext uri="{BB962C8B-B14F-4D97-AF65-F5344CB8AC3E}">
        <p14:creationId xmlns:p14="http://schemas.microsoft.com/office/powerpoint/2010/main" val="39338289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תמונה 4" descr="נרות אור תה דולקים">
            <a:extLst>
              <a:ext uri="{FF2B5EF4-FFF2-40B4-BE49-F238E27FC236}">
                <a16:creationId xmlns:a16="http://schemas.microsoft.com/office/drawing/2014/main" id="{8A3CC0F2-C3A1-FE98-7E60-646752B83F3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34" name="Rectangle 1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מלבן 3">
            <a:extLst>
              <a:ext uri="{FF2B5EF4-FFF2-40B4-BE49-F238E27FC236}">
                <a16:creationId xmlns:a16="http://schemas.microsoft.com/office/drawing/2014/main" id="{20326FD3-A654-B5CF-B026-5A1946CFAD29}"/>
              </a:ext>
            </a:extLst>
          </p:cNvPr>
          <p:cNvSpPr/>
          <p:nvPr/>
        </p:nvSpPr>
        <p:spPr>
          <a:xfrm>
            <a:off x="6630206" y="549000"/>
            <a:ext cx="5040000" cy="5760000"/>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2400" dirty="0">
                <a:latin typeface="Segoe UI Semilight" panose="020B0402040204020203" pitchFamily="34" charset="0"/>
                <a:cs typeface="Segoe UI Semilight" panose="020B0402040204020203" pitchFamily="34" charset="0"/>
              </a:rPr>
              <a:t>בר רהב, שחקן נבחרת ישראל בכדור מים, התגייס להנדסה הקרבית ובכך ויתר על האפשרות להיות ספורטאי מצטיין. </a:t>
            </a:r>
          </a:p>
          <a:p>
            <a:r>
              <a:rPr lang="he-IL" sz="2400" dirty="0">
                <a:latin typeface="Segoe UI Semilight" panose="020B0402040204020203" pitchFamily="34" charset="0"/>
                <a:cs typeface="Segoe UI Semilight" panose="020B0402040204020203" pitchFamily="34" charset="0"/>
              </a:rPr>
              <a:t>בעת מבצע צוק איתן ב-19 ביולי 2014 נהרג מנ״ט שפגע בזחל פומ"ה שאותו תיקן. </a:t>
            </a:r>
          </a:p>
          <a:p>
            <a:r>
              <a:rPr lang="he-IL" sz="2400" dirty="0">
                <a:latin typeface="Segoe UI Semilight" panose="020B0402040204020203" pitchFamily="34" charset="0"/>
                <a:cs typeface="Segoe UI Semilight" panose="020B0402040204020203" pitchFamily="34" charset="0"/>
              </a:rPr>
              <a:t>לנצח יהיה מודל לחיקוי, דמות ומופת לגבורה ולרעות בקהילת קריית טבעון הבוגרת והצעירה כאחד.</a:t>
            </a:r>
          </a:p>
          <a:p>
            <a:r>
              <a:rPr lang="he-IL" sz="2400" dirty="0">
                <a:latin typeface="Segoe UI Semilight" panose="020B0402040204020203" pitchFamily="34" charset="0"/>
                <a:cs typeface="Segoe UI Semilight" panose="020B0402040204020203" pitchFamily="34" charset="0"/>
              </a:rPr>
              <a:t>זוכרים כל יום.</a:t>
            </a:r>
          </a:p>
          <a:p>
            <a:endParaRPr lang="he-IL" sz="2400" dirty="0">
              <a:latin typeface="Segoe UI Semilight" panose="020B0402040204020203" pitchFamily="34" charset="0"/>
              <a:cs typeface="Segoe UI Semilight" panose="020B0402040204020203" pitchFamily="34" charset="0"/>
            </a:endParaRPr>
          </a:p>
          <a:p>
            <a:pPr algn="ctr"/>
            <a:r>
              <a:rPr lang="he-IL" sz="2000" dirty="0">
                <a:latin typeface="Segoe UI Semilight" panose="020B0402040204020203" pitchFamily="34" charset="0"/>
                <a:cs typeface="Segoe UI Semilight" panose="020B0402040204020203" pitchFamily="34" charset="0"/>
              </a:rPr>
              <a:t>יהי זכרו ברוך</a:t>
            </a:r>
          </a:p>
        </p:txBody>
      </p:sp>
      <p:sp>
        <p:nvSpPr>
          <p:cNvPr id="7" name="מלבן 6">
            <a:extLst>
              <a:ext uri="{FF2B5EF4-FFF2-40B4-BE49-F238E27FC236}">
                <a16:creationId xmlns:a16="http://schemas.microsoft.com/office/drawing/2014/main" id="{32714FC8-BF01-602A-B2B7-44D5CA139825}"/>
              </a:ext>
            </a:extLst>
          </p:cNvPr>
          <p:cNvSpPr/>
          <p:nvPr/>
        </p:nvSpPr>
        <p:spPr>
          <a:xfrm>
            <a:off x="230227" y="4440511"/>
            <a:ext cx="3096000" cy="1030899"/>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b="1" dirty="0">
                <a:latin typeface="Segoe UI Semilight" panose="020B0402040204020203" pitchFamily="34" charset="0"/>
                <a:cs typeface="Segoe UI Semilight" panose="020B0402040204020203" pitchFamily="34" charset="0"/>
              </a:rPr>
              <a:t>סג"מ בר רהב</a:t>
            </a:r>
          </a:p>
          <a:p>
            <a:pPr algn="ctr"/>
            <a:r>
              <a:rPr lang="he-IL" sz="2000" dirty="0">
                <a:latin typeface="Segoe UI Semilight" panose="020B0402040204020203" pitchFamily="34" charset="0"/>
                <a:cs typeface="Segoe UI Semilight" panose="020B0402040204020203" pitchFamily="34" charset="0"/>
              </a:rPr>
              <a:t>נפל בתאריך 19/07/2014</a:t>
            </a:r>
          </a:p>
        </p:txBody>
      </p:sp>
      <p:pic>
        <p:nvPicPr>
          <p:cNvPr id="3" name="תמונה 2" descr="בר רהב">
            <a:extLst>
              <a:ext uri="{FF2B5EF4-FFF2-40B4-BE49-F238E27FC236}">
                <a16:creationId xmlns:a16="http://schemas.microsoft.com/office/drawing/2014/main" id="{BBB405CD-7505-E5B5-2E21-A09F4018491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30227" y="386921"/>
            <a:ext cx="3096000" cy="3930019"/>
          </a:xfrm>
          <a:prstGeom prst="rect">
            <a:avLst/>
          </a:prstGeom>
        </p:spPr>
      </p:pic>
      <p:sp>
        <p:nvSpPr>
          <p:cNvPr id="2" name="כותרת 1">
            <a:extLst>
              <a:ext uri="{FF2B5EF4-FFF2-40B4-BE49-F238E27FC236}">
                <a16:creationId xmlns:a16="http://schemas.microsoft.com/office/drawing/2014/main" id="{E7AFEE95-0BB6-4F94-B415-3963FA1883CF}"/>
              </a:ext>
            </a:extLst>
          </p:cNvPr>
          <p:cNvSpPr>
            <a:spLocks noGrp="1"/>
          </p:cNvSpPr>
          <p:nvPr>
            <p:ph type="title"/>
          </p:nvPr>
        </p:nvSpPr>
        <p:spPr>
          <a:xfrm>
            <a:off x="838200" y="-1325563"/>
            <a:ext cx="10515600" cy="1325563"/>
          </a:xfrm>
        </p:spPr>
        <p:txBody>
          <a:bodyPr vert="horz" lIns="91440" tIns="45720" rIns="91440" bIns="45720" rtlCol="1" anchor="b">
            <a:normAutofit/>
          </a:bodyPr>
          <a:lstStyle/>
          <a:p>
            <a:r>
              <a:rPr lang="he-IL" dirty="0"/>
              <a:t>.</a:t>
            </a:r>
          </a:p>
        </p:txBody>
      </p:sp>
    </p:spTree>
    <p:extLst>
      <p:ext uri="{BB962C8B-B14F-4D97-AF65-F5344CB8AC3E}">
        <p14:creationId xmlns:p14="http://schemas.microsoft.com/office/powerpoint/2010/main" val="2371925854"/>
      </p:ext>
    </p:extLst>
  </p:cSld>
  <p:clrMapOvr>
    <a:masterClrMapping/>
  </p:clrMapOvr>
  <mc:AlternateContent xmlns:mc="http://schemas.openxmlformats.org/markup-compatibility/2006" xmlns:p14="http://schemas.microsoft.com/office/powerpoint/2010/main">
    <mc:Choice Requires="p14">
      <p:transition spd="slow" p14:dur="3400" advClick="0" advTm="40000">
        <p14:reveal thruBlk="1"/>
      </p:transition>
    </mc:Choice>
    <mc:Fallback xmlns="">
      <p:transition spd="slow" advClick="0" advTm="40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8A3CC0F2-C3A1-FE98-7E60-646752B83F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473"/>
            <a:ext cx="12191980" cy="6857064"/>
          </a:xfrm>
          <a:prstGeom prst="rect">
            <a:avLst/>
          </a:prstGeom>
        </p:spPr>
      </p:pic>
      <p:sp>
        <p:nvSpPr>
          <p:cNvPr id="34" name="Rectangle 1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מלבן 3">
            <a:extLst>
              <a:ext uri="{FF2B5EF4-FFF2-40B4-BE49-F238E27FC236}">
                <a16:creationId xmlns:a16="http://schemas.microsoft.com/office/drawing/2014/main" id="{20326FD3-A654-B5CF-B026-5A1946CFAD29}"/>
              </a:ext>
            </a:extLst>
          </p:cNvPr>
          <p:cNvSpPr/>
          <p:nvPr/>
        </p:nvSpPr>
        <p:spPr>
          <a:xfrm>
            <a:off x="6630206" y="549000"/>
            <a:ext cx="5040000" cy="5760000"/>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2400" dirty="0">
                <a:latin typeface="Segoe UI Semilight" panose="020B0402040204020203" pitchFamily="34" charset="0"/>
                <a:cs typeface="Segoe UI Semilight" panose="020B0402040204020203" pitchFamily="34" charset="0"/>
              </a:rPr>
              <a:t>גיא גיבור שלנו </a:t>
            </a:r>
          </a:p>
          <a:p>
            <a:r>
              <a:rPr lang="he-IL" sz="2400" dirty="0">
                <a:latin typeface="Segoe UI Semilight" panose="020B0402040204020203" pitchFamily="34" charset="0"/>
                <a:cs typeface="Segoe UI Semilight" panose="020B0402040204020203" pitchFamily="34" charset="0"/>
              </a:rPr>
              <a:t>יצאת לחגוג את הרגילה שלך במסיבת ״הנובה״ עד שהחלה המתקפה. </a:t>
            </a:r>
            <a:br>
              <a:rPr lang="en-US" sz="2400" dirty="0">
                <a:latin typeface="Segoe UI Semilight" panose="020B0402040204020203" pitchFamily="34" charset="0"/>
                <a:cs typeface="Segoe UI Semilight" panose="020B0402040204020203" pitchFamily="34" charset="0"/>
              </a:rPr>
            </a:br>
            <a:r>
              <a:rPr lang="he-IL" sz="2400" dirty="0">
                <a:latin typeface="Segoe UI Semilight" panose="020B0402040204020203" pitchFamily="34" charset="0"/>
                <a:cs typeface="Segoe UI Semilight" panose="020B0402040204020203" pitchFamily="34" charset="0"/>
              </a:rPr>
              <a:t>דרך השדות הברחת את כל חברייך וגם אלו שלא לקיבוץ רעים לדירה של חבר.  </a:t>
            </a:r>
          </a:p>
          <a:p>
            <a:r>
              <a:rPr lang="he-IL" sz="2400" dirty="0">
                <a:latin typeface="Segoe UI Semilight" panose="020B0402040204020203" pitchFamily="34" charset="0"/>
                <a:cs typeface="Segoe UI Semilight" panose="020B0402040204020203" pitchFamily="34" charset="0"/>
              </a:rPr>
              <a:t>לחמת עד הרגע האחרון כדי להציל 30 חברים שלך, הכנסת את החברים לממ״ד ויצאת להילחם, נהרגת בידי מחבלים. בזכותך כולם חיים.  </a:t>
            </a:r>
          </a:p>
          <a:p>
            <a:r>
              <a:rPr lang="he-IL" sz="2400" dirty="0">
                <a:latin typeface="Segoe UI Semilight" panose="020B0402040204020203" pitchFamily="34" charset="0"/>
                <a:cs typeface="Segoe UI Semilight" panose="020B0402040204020203" pitchFamily="34" charset="0"/>
              </a:rPr>
              <a:t>גיא שמחי, נולד ונהרג גיבור בקיבוץ רעים 2003-2023.</a:t>
            </a:r>
          </a:p>
          <a:p>
            <a:pPr algn="ctr"/>
            <a:endParaRPr lang="he-IL" sz="2200" dirty="0">
              <a:latin typeface="Segoe UI Semilight" panose="020B0402040204020203" pitchFamily="34" charset="0"/>
              <a:cs typeface="Segoe UI Semilight" panose="020B0402040204020203" pitchFamily="34" charset="0"/>
            </a:endParaRPr>
          </a:p>
          <a:p>
            <a:pPr algn="ctr"/>
            <a:r>
              <a:rPr lang="he-IL" sz="2000" dirty="0">
                <a:latin typeface="Segoe UI Semilight" panose="020B0402040204020203" pitchFamily="34" charset="0"/>
                <a:cs typeface="Segoe UI Semilight" panose="020B0402040204020203" pitchFamily="34" charset="0"/>
              </a:rPr>
              <a:t>יהי זכרו ברוך</a:t>
            </a:r>
          </a:p>
        </p:txBody>
      </p:sp>
      <p:sp>
        <p:nvSpPr>
          <p:cNvPr id="7" name="מלבן 6">
            <a:extLst>
              <a:ext uri="{FF2B5EF4-FFF2-40B4-BE49-F238E27FC236}">
                <a16:creationId xmlns:a16="http://schemas.microsoft.com/office/drawing/2014/main" id="{32714FC8-BF01-602A-B2B7-44D5CA139825}"/>
              </a:ext>
            </a:extLst>
          </p:cNvPr>
          <p:cNvSpPr/>
          <p:nvPr/>
        </p:nvSpPr>
        <p:spPr>
          <a:xfrm>
            <a:off x="221500" y="4440511"/>
            <a:ext cx="3096000" cy="1030899"/>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b="1" dirty="0">
                <a:latin typeface="Segoe UI Semilight" panose="020B0402040204020203" pitchFamily="34" charset="0"/>
                <a:cs typeface="Segoe UI Semilight" panose="020B0402040204020203" pitchFamily="34" charset="0"/>
              </a:rPr>
              <a:t>גיא שמחי</a:t>
            </a:r>
          </a:p>
          <a:p>
            <a:pPr algn="ctr"/>
            <a:r>
              <a:rPr lang="he-IL" sz="2000" dirty="0">
                <a:latin typeface="Segoe UI Semilight" panose="020B0402040204020203" pitchFamily="34" charset="0"/>
                <a:cs typeface="Segoe UI Semilight" panose="020B0402040204020203" pitchFamily="34" charset="0"/>
              </a:rPr>
              <a:t>נרצח בתאריך 7/10/2023</a:t>
            </a:r>
          </a:p>
        </p:txBody>
      </p:sp>
      <p:pic>
        <p:nvPicPr>
          <p:cNvPr id="6" name="תמונה 5" descr="תמונה שמכילה פני אדם, אדם, שריר, חיוך&#10;&#10;התיאור נוצר באופן אוטומטי">
            <a:extLst>
              <a:ext uri="{FF2B5EF4-FFF2-40B4-BE49-F238E27FC236}">
                <a16:creationId xmlns:a16="http://schemas.microsoft.com/office/drawing/2014/main" id="{105E62FB-A032-EDD8-DB1B-DA95739986D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21500" y="448960"/>
            <a:ext cx="3096000" cy="3844552"/>
          </a:xfrm>
          <a:prstGeom prst="rect">
            <a:avLst/>
          </a:prstGeom>
        </p:spPr>
      </p:pic>
      <p:sp>
        <p:nvSpPr>
          <p:cNvPr id="2" name="כותרת 1">
            <a:extLst>
              <a:ext uri="{FF2B5EF4-FFF2-40B4-BE49-F238E27FC236}">
                <a16:creationId xmlns:a16="http://schemas.microsoft.com/office/drawing/2014/main" id="{CB9D1D2B-CED5-453D-A40E-559ED4EE77E6}"/>
              </a:ext>
            </a:extLst>
          </p:cNvPr>
          <p:cNvSpPr>
            <a:spLocks noGrp="1"/>
          </p:cNvSpPr>
          <p:nvPr>
            <p:ph type="title"/>
          </p:nvPr>
        </p:nvSpPr>
        <p:spPr>
          <a:xfrm>
            <a:off x="838200" y="-1325563"/>
            <a:ext cx="10515600" cy="1325563"/>
          </a:xfrm>
        </p:spPr>
        <p:txBody>
          <a:bodyPr vert="horz" lIns="91440" tIns="45720" rIns="91440" bIns="45720" rtlCol="1" anchor="b">
            <a:normAutofit/>
          </a:bodyPr>
          <a:lstStyle/>
          <a:p>
            <a:r>
              <a:rPr lang="he-IL" dirty="0"/>
              <a:t>גיא</a:t>
            </a:r>
          </a:p>
        </p:txBody>
      </p:sp>
    </p:spTree>
    <p:extLst>
      <p:ext uri="{BB962C8B-B14F-4D97-AF65-F5344CB8AC3E}">
        <p14:creationId xmlns:p14="http://schemas.microsoft.com/office/powerpoint/2010/main" val="480871756"/>
      </p:ext>
    </p:extLst>
  </p:cSld>
  <p:clrMapOvr>
    <a:masterClrMapping/>
  </p:clrMapOvr>
  <mc:AlternateContent xmlns:mc="http://schemas.openxmlformats.org/markup-compatibility/2006" xmlns:p14="http://schemas.microsoft.com/office/powerpoint/2010/main">
    <mc:Choice Requires="p14">
      <p:transition spd="slow" p14:dur="3400" advClick="0" advTm="40000">
        <p14:reveal thruBlk="1"/>
      </p:transition>
    </mc:Choice>
    <mc:Fallback xmlns="">
      <p:transition spd="slow" advClick="0" advTm="40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8A3CC0F2-C3A1-FE98-7E60-646752B83F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473"/>
            <a:ext cx="12191980" cy="6857064"/>
          </a:xfrm>
          <a:prstGeom prst="rect">
            <a:avLst/>
          </a:prstGeom>
        </p:spPr>
      </p:pic>
      <p:sp>
        <p:nvSpPr>
          <p:cNvPr id="34" name="Rectangle 1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מלבן 3">
            <a:extLst>
              <a:ext uri="{FF2B5EF4-FFF2-40B4-BE49-F238E27FC236}">
                <a16:creationId xmlns:a16="http://schemas.microsoft.com/office/drawing/2014/main" id="{20326FD3-A654-B5CF-B026-5A1946CFAD29}"/>
              </a:ext>
            </a:extLst>
          </p:cNvPr>
          <p:cNvSpPr/>
          <p:nvPr/>
        </p:nvSpPr>
        <p:spPr>
          <a:xfrm>
            <a:off x="6630206" y="549000"/>
            <a:ext cx="5276982" cy="5760000"/>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2400" dirty="0">
                <a:latin typeface="Segoe UI Semilight" panose="020B0402040204020203" pitchFamily="34" charset="0"/>
                <a:cs typeface="Segoe UI Semilight" panose="020B0402040204020203" pitchFamily="34" charset="0"/>
              </a:rPr>
              <a:t>דור </a:t>
            </a:r>
            <a:r>
              <a:rPr lang="he-IL" sz="2400" dirty="0" err="1">
                <a:latin typeface="Segoe UI Semilight" panose="020B0402040204020203" pitchFamily="34" charset="0"/>
                <a:cs typeface="Segoe UI Semilight" panose="020B0402040204020203" pitchFamily="34" charset="0"/>
              </a:rPr>
              <a:t>זימל</a:t>
            </a:r>
            <a:r>
              <a:rPr lang="he-IL" sz="2400" dirty="0">
                <a:latin typeface="Segoe UI Semilight" panose="020B0402040204020203" pitchFamily="34" charset="0"/>
                <a:cs typeface="Segoe UI Semilight" panose="020B0402040204020203" pitchFamily="34" charset="0"/>
              </a:rPr>
              <a:t>, ילד גיבור שנלחם עד הדקה האחרונה; </a:t>
            </a:r>
            <a:br>
              <a:rPr lang="en-US" sz="2400" dirty="0">
                <a:latin typeface="Segoe UI Semilight" panose="020B0402040204020203" pitchFamily="34" charset="0"/>
                <a:cs typeface="Segoe UI Semilight" panose="020B0402040204020203" pitchFamily="34" charset="0"/>
              </a:rPr>
            </a:br>
            <a:r>
              <a:rPr lang="he-IL" sz="2400" dirty="0">
                <a:latin typeface="Segoe UI Semilight" panose="020B0402040204020203" pitchFamily="34" charset="0"/>
                <a:cs typeface="Segoe UI Semilight" panose="020B0402040204020203" pitchFamily="34" charset="0"/>
              </a:rPr>
              <a:t>התאום של ליאור, הארוס של שיר. </a:t>
            </a:r>
            <a:br>
              <a:rPr lang="en-US" sz="2400" dirty="0">
                <a:latin typeface="Segoe UI Semilight" panose="020B0402040204020203" pitchFamily="34" charset="0"/>
                <a:cs typeface="Segoe UI Semilight" panose="020B0402040204020203" pitchFamily="34" charset="0"/>
              </a:rPr>
            </a:br>
            <a:r>
              <a:rPr lang="he-IL" sz="2400" dirty="0">
                <a:latin typeface="Segoe UI Semilight" panose="020B0402040204020203" pitchFamily="34" charset="0"/>
                <a:cs typeface="Segoe UI Semilight" panose="020B0402040204020203" pitchFamily="34" charset="0"/>
              </a:rPr>
              <a:t>יליד קריית טבעון, התאמן והדריך קפוארה וחוגי סיירות, בסדיר שירת </a:t>
            </a:r>
            <a:r>
              <a:rPr lang="he-IL" sz="2400" dirty="0" err="1">
                <a:latin typeface="Segoe UI Semilight" panose="020B0402040204020203" pitchFamily="34" charset="0"/>
                <a:cs typeface="Segoe UI Semilight" panose="020B0402040204020203" pitchFamily="34" charset="0"/>
              </a:rPr>
              <a:t>בנח""ל</a:t>
            </a:r>
            <a:r>
              <a:rPr lang="he-IL" sz="2400" dirty="0">
                <a:latin typeface="Segoe UI Semilight" panose="020B0402040204020203" pitchFamily="34" charset="0"/>
                <a:cs typeface="Segoe UI Semilight" panose="020B0402040204020203" pitchFamily="34" charset="0"/>
              </a:rPr>
              <a:t>  והיה בצו 8 </a:t>
            </a:r>
            <a:r>
              <a:rPr lang="he-IL" sz="2400" dirty="0" err="1">
                <a:latin typeface="Segoe UI Semilight" panose="020B0402040204020203" pitchFamily="34" charset="0"/>
                <a:cs typeface="Segoe UI Semilight" panose="020B0402040204020203" pitchFamily="34" charset="0"/>
              </a:rPr>
              <a:t>כסמ</a:t>
            </a:r>
            <a:r>
              <a:rPr lang="he-IL" sz="2400" dirty="0">
                <a:latin typeface="Segoe UI Semilight" panose="020B0402040204020203" pitchFamily="34" charset="0"/>
                <a:cs typeface="Segoe UI Semilight" panose="020B0402040204020203" pitchFamily="34" charset="0"/>
              </a:rPr>
              <a:t>""פ בחטיבת </a:t>
            </a:r>
            <a:r>
              <a:rPr lang="he-IL" sz="2400" dirty="0" err="1">
                <a:latin typeface="Segoe UI Semilight" panose="020B0402040204020203" pitchFamily="34" charset="0"/>
                <a:cs typeface="Segoe UI Semilight" panose="020B0402040204020203" pitchFamily="34" charset="0"/>
              </a:rPr>
              <a:t>עציוני</a:t>
            </a:r>
            <a:r>
              <a:rPr lang="he-IL" sz="2400" dirty="0">
                <a:latin typeface="Segoe UI Semilight" panose="020B0402040204020203" pitchFamily="34" charset="0"/>
                <a:cs typeface="Segoe UI Semilight" panose="020B0402040204020203" pitchFamily="34" charset="0"/>
              </a:rPr>
              <a:t> מאז ה-7.10.</a:t>
            </a:r>
            <a:br>
              <a:rPr lang="en-US" sz="2400" dirty="0">
                <a:latin typeface="Segoe UI Semilight" panose="020B0402040204020203" pitchFamily="34" charset="0"/>
                <a:cs typeface="Segoe UI Semilight" panose="020B0402040204020203" pitchFamily="34" charset="0"/>
              </a:rPr>
            </a:br>
            <a:r>
              <a:rPr lang="he-IL" sz="2400" dirty="0">
                <a:latin typeface="Segoe UI Semilight" panose="020B0402040204020203" pitchFamily="34" charset="0"/>
                <a:cs typeface="Segoe UI Semilight" panose="020B0402040204020203" pitchFamily="34" charset="0"/>
              </a:rPr>
              <a:t>בהלוויה שלו אפשר היה להרגיש איך הלב של כולם צורח מכאב.</a:t>
            </a:r>
            <a:br>
              <a:rPr lang="en-US" sz="2400" dirty="0">
                <a:latin typeface="Segoe UI Semilight" panose="020B0402040204020203" pitchFamily="34" charset="0"/>
                <a:cs typeface="Segoe UI Semilight" panose="020B0402040204020203" pitchFamily="34" charset="0"/>
              </a:rPr>
            </a:br>
            <a:r>
              <a:rPr lang="he-IL" sz="2400" dirty="0">
                <a:latin typeface="Segoe UI Semilight" panose="020B0402040204020203" pitchFamily="34" charset="0"/>
                <a:cs typeface="Segoe UI Semilight" panose="020B0402040204020203" pitchFamily="34" charset="0"/>
              </a:rPr>
              <a:t>במקום חתונה - הייתה לוויה.</a:t>
            </a:r>
            <a:br>
              <a:rPr lang="en-US" sz="2400" dirty="0">
                <a:latin typeface="Segoe UI Semilight" panose="020B0402040204020203" pitchFamily="34" charset="0"/>
                <a:cs typeface="Segoe UI Semilight" panose="020B0402040204020203" pitchFamily="34" charset="0"/>
              </a:rPr>
            </a:br>
            <a:r>
              <a:rPr lang="he-IL" sz="2400" dirty="0">
                <a:latin typeface="Segoe UI Semilight" panose="020B0402040204020203" pitchFamily="34" charset="0"/>
                <a:cs typeface="Segoe UI Semilight" panose="020B0402040204020203" pitchFamily="34" charset="0"/>
              </a:rPr>
              <a:t>במותו הציל חמישה ע"י תרומת איברים.</a:t>
            </a:r>
          </a:p>
          <a:p>
            <a:pPr algn="ctr"/>
            <a:endParaRPr lang="he-IL" sz="2200" dirty="0">
              <a:latin typeface="Segoe UI Semilight" panose="020B0402040204020203" pitchFamily="34" charset="0"/>
              <a:cs typeface="Segoe UI Semilight" panose="020B0402040204020203" pitchFamily="34" charset="0"/>
            </a:endParaRPr>
          </a:p>
          <a:p>
            <a:pPr algn="ctr"/>
            <a:r>
              <a:rPr lang="he-IL" sz="2000" dirty="0">
                <a:latin typeface="Segoe UI Semilight" panose="020B0402040204020203" pitchFamily="34" charset="0"/>
                <a:cs typeface="Segoe UI Semilight" panose="020B0402040204020203" pitchFamily="34" charset="0"/>
              </a:rPr>
              <a:t>יהי זכרו ברוך</a:t>
            </a:r>
          </a:p>
        </p:txBody>
      </p:sp>
      <p:sp>
        <p:nvSpPr>
          <p:cNvPr id="7" name="מלבן 6">
            <a:extLst>
              <a:ext uri="{FF2B5EF4-FFF2-40B4-BE49-F238E27FC236}">
                <a16:creationId xmlns:a16="http://schemas.microsoft.com/office/drawing/2014/main" id="{32714FC8-BF01-602A-B2B7-44D5CA139825}"/>
              </a:ext>
            </a:extLst>
          </p:cNvPr>
          <p:cNvSpPr/>
          <p:nvPr/>
        </p:nvSpPr>
        <p:spPr>
          <a:xfrm>
            <a:off x="284812" y="4440511"/>
            <a:ext cx="3096000" cy="1030899"/>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b="1" dirty="0">
                <a:latin typeface="Segoe UI Semilight" panose="020B0402040204020203" pitchFamily="34" charset="0"/>
                <a:cs typeface="Segoe UI Semilight" panose="020B0402040204020203" pitchFamily="34" charset="0"/>
              </a:rPr>
              <a:t>רס"ן (במיל') דור </a:t>
            </a:r>
            <a:r>
              <a:rPr lang="he-IL" sz="2400" b="1" dirty="0" err="1">
                <a:latin typeface="Segoe UI Semilight" panose="020B0402040204020203" pitchFamily="34" charset="0"/>
                <a:cs typeface="Segoe UI Semilight" panose="020B0402040204020203" pitchFamily="34" charset="0"/>
              </a:rPr>
              <a:t>זימל</a:t>
            </a:r>
            <a:endParaRPr lang="he-IL" sz="2400" b="1" dirty="0">
              <a:latin typeface="Segoe UI Semilight" panose="020B0402040204020203" pitchFamily="34" charset="0"/>
              <a:cs typeface="Segoe UI Semilight" panose="020B0402040204020203" pitchFamily="34" charset="0"/>
            </a:endParaRPr>
          </a:p>
          <a:p>
            <a:pPr algn="ctr"/>
            <a:r>
              <a:rPr lang="he-IL" sz="2000" dirty="0">
                <a:latin typeface="Segoe UI Semilight" panose="020B0402040204020203" pitchFamily="34" charset="0"/>
                <a:cs typeface="Segoe UI Semilight" panose="020B0402040204020203" pitchFamily="34" charset="0"/>
              </a:rPr>
              <a:t>נהרג בתאריך 21/04/2024</a:t>
            </a:r>
          </a:p>
        </p:txBody>
      </p:sp>
      <p:pic>
        <p:nvPicPr>
          <p:cNvPr id="8" name="תמונה 7" descr="תמונה שמכילה בחוץ, לבוש, שמיים, אדם&#10;&#10;התיאור נוצר באופן אוטומטי">
            <a:extLst>
              <a:ext uri="{FF2B5EF4-FFF2-40B4-BE49-F238E27FC236}">
                <a16:creationId xmlns:a16="http://schemas.microsoft.com/office/drawing/2014/main" id="{93844FF7-D6C6-F9B0-99F7-ACBFE1393AE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84812" y="214677"/>
            <a:ext cx="3096000" cy="4158153"/>
          </a:xfrm>
          <a:prstGeom prst="rect">
            <a:avLst/>
          </a:prstGeom>
        </p:spPr>
      </p:pic>
      <p:sp>
        <p:nvSpPr>
          <p:cNvPr id="2" name="כותרת 1">
            <a:extLst>
              <a:ext uri="{FF2B5EF4-FFF2-40B4-BE49-F238E27FC236}">
                <a16:creationId xmlns:a16="http://schemas.microsoft.com/office/drawing/2014/main" id="{59EC423A-BF05-4B15-BDDD-DD2523D0ECC2}"/>
              </a:ext>
            </a:extLst>
          </p:cNvPr>
          <p:cNvSpPr>
            <a:spLocks noGrp="1"/>
          </p:cNvSpPr>
          <p:nvPr>
            <p:ph type="title"/>
          </p:nvPr>
        </p:nvSpPr>
        <p:spPr>
          <a:xfrm>
            <a:off x="838200" y="-1325563"/>
            <a:ext cx="10515600" cy="1325563"/>
          </a:xfrm>
        </p:spPr>
        <p:txBody>
          <a:bodyPr vert="horz" lIns="91440" tIns="45720" rIns="91440" bIns="45720" rtlCol="1" anchor="b">
            <a:normAutofit/>
          </a:bodyPr>
          <a:lstStyle/>
          <a:p>
            <a:r>
              <a:rPr lang="en-US" dirty="0"/>
              <a:t>/</a:t>
            </a:r>
            <a:endParaRPr lang="he-IL" dirty="0"/>
          </a:p>
        </p:txBody>
      </p:sp>
    </p:spTree>
    <p:extLst>
      <p:ext uri="{BB962C8B-B14F-4D97-AF65-F5344CB8AC3E}">
        <p14:creationId xmlns:p14="http://schemas.microsoft.com/office/powerpoint/2010/main" val="278968797"/>
      </p:ext>
    </p:extLst>
  </p:cSld>
  <p:clrMapOvr>
    <a:masterClrMapping/>
  </p:clrMapOvr>
  <mc:AlternateContent xmlns:mc="http://schemas.openxmlformats.org/markup-compatibility/2006" xmlns:p14="http://schemas.microsoft.com/office/powerpoint/2010/main">
    <mc:Choice Requires="p14">
      <p:transition spd="slow" p14:dur="3400" advClick="0" advTm="40000">
        <p14:reveal thruBlk="1"/>
      </p:transition>
    </mc:Choice>
    <mc:Fallback xmlns="">
      <p:transition spd="slow" advClick="0" advTm="40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8A3CC0F2-C3A1-FE98-7E60-646752B83F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473"/>
            <a:ext cx="12191980" cy="6857064"/>
          </a:xfrm>
          <a:prstGeom prst="rect">
            <a:avLst/>
          </a:prstGeom>
        </p:spPr>
      </p:pic>
      <p:sp>
        <p:nvSpPr>
          <p:cNvPr id="34" name="Rectangle 1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מלבן 3">
            <a:extLst>
              <a:ext uri="{FF2B5EF4-FFF2-40B4-BE49-F238E27FC236}">
                <a16:creationId xmlns:a16="http://schemas.microsoft.com/office/drawing/2014/main" id="{20326FD3-A654-B5CF-B026-5A1946CFAD29}"/>
              </a:ext>
            </a:extLst>
          </p:cNvPr>
          <p:cNvSpPr/>
          <p:nvPr/>
        </p:nvSpPr>
        <p:spPr>
          <a:xfrm>
            <a:off x="6630206" y="549000"/>
            <a:ext cx="5040000" cy="5760000"/>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2400" dirty="0">
                <a:latin typeface="Segoe UI Semilight" panose="020B0402040204020203" pitchFamily="34" charset="0"/>
                <a:cs typeface="Segoe UI Semilight" panose="020B0402040204020203" pitchFamily="34" charset="0"/>
              </a:rPr>
              <a:t>דניאל, בת קריית טבעון, האירה כל מקום, תמיד מחייכת, מתוקה, אשת שיחה. </a:t>
            </a:r>
          </a:p>
          <a:p>
            <a:r>
              <a:rPr lang="he-IL" sz="2400" dirty="0">
                <a:latin typeface="Segoe UI Semilight" panose="020B0402040204020203" pitchFamily="34" charset="0"/>
                <a:cs typeface="Segoe UI Semilight" panose="020B0402040204020203" pitchFamily="34" charset="0"/>
              </a:rPr>
              <a:t>אהבה לרקוד, לגלוש, לטייל – טיילה, חקרה וצברה חוויות בכל העולם עם אנשים אהובים ויקרים לה; </a:t>
            </a:r>
            <a:br>
              <a:rPr lang="en-US" sz="2400" dirty="0">
                <a:latin typeface="Segoe UI Semilight" panose="020B0402040204020203" pitchFamily="34" charset="0"/>
                <a:cs typeface="Segoe UI Semilight" panose="020B0402040204020203" pitchFamily="34" charset="0"/>
              </a:rPr>
            </a:br>
            <a:r>
              <a:rPr lang="he-IL" sz="2400" dirty="0">
                <a:latin typeface="Segoe UI Semilight" panose="020B0402040204020203" pitchFamily="34" charset="0"/>
                <a:cs typeface="Segoe UI Semilight" panose="020B0402040204020203" pitchFamily="34" charset="0"/>
              </a:rPr>
              <a:t>אהבה מאוד בעלי חיים וטבע והייתה מלאה סקרנות ונעימה מאוד לבריות.</a:t>
            </a:r>
          </a:p>
          <a:p>
            <a:r>
              <a:rPr lang="he-IL" sz="2400" dirty="0">
                <a:latin typeface="Segoe UI Semilight" panose="020B0402040204020203" pitchFamily="34" charset="0"/>
                <a:cs typeface="Segoe UI Semilight" panose="020B0402040204020203" pitchFamily="34" charset="0"/>
              </a:rPr>
              <a:t>דניאל נרצחה במסיבת הנובה ברעים יחד עם נעם בן זוגה.</a:t>
            </a:r>
          </a:p>
          <a:p>
            <a:endParaRPr lang="he-IL" sz="2400" dirty="0">
              <a:latin typeface="Segoe UI Semilight" panose="020B0402040204020203" pitchFamily="34" charset="0"/>
              <a:cs typeface="Segoe UI Semilight" panose="020B0402040204020203" pitchFamily="34" charset="0"/>
            </a:endParaRPr>
          </a:p>
          <a:p>
            <a:pPr algn="ctr"/>
            <a:r>
              <a:rPr lang="he-IL" sz="2000" dirty="0">
                <a:latin typeface="Segoe UI Semilight" panose="020B0402040204020203" pitchFamily="34" charset="0"/>
                <a:cs typeface="Segoe UI Semilight" panose="020B0402040204020203" pitchFamily="34" charset="0"/>
              </a:rPr>
              <a:t>יהי זכרה ברוך</a:t>
            </a:r>
          </a:p>
          <a:p>
            <a:endParaRPr lang="he-IL" sz="2400" dirty="0">
              <a:latin typeface="Segoe UI Semilight" panose="020B0402040204020203" pitchFamily="34" charset="0"/>
              <a:cs typeface="Segoe UI Semilight" panose="020B0402040204020203" pitchFamily="34" charset="0"/>
            </a:endParaRPr>
          </a:p>
        </p:txBody>
      </p:sp>
      <p:sp>
        <p:nvSpPr>
          <p:cNvPr id="7" name="מלבן 6">
            <a:extLst>
              <a:ext uri="{FF2B5EF4-FFF2-40B4-BE49-F238E27FC236}">
                <a16:creationId xmlns:a16="http://schemas.microsoft.com/office/drawing/2014/main" id="{32714FC8-BF01-602A-B2B7-44D5CA139825}"/>
              </a:ext>
            </a:extLst>
          </p:cNvPr>
          <p:cNvSpPr/>
          <p:nvPr/>
        </p:nvSpPr>
        <p:spPr>
          <a:xfrm>
            <a:off x="284812" y="4440511"/>
            <a:ext cx="3096000" cy="1030899"/>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b="1" dirty="0">
                <a:latin typeface="Segoe UI Semilight" panose="020B0402040204020203" pitchFamily="34" charset="0"/>
                <a:cs typeface="Segoe UI Semilight" panose="020B0402040204020203" pitchFamily="34" charset="0"/>
              </a:rPr>
              <a:t>דניאל ולדמן</a:t>
            </a:r>
          </a:p>
          <a:p>
            <a:pPr algn="ctr"/>
            <a:r>
              <a:rPr lang="he-IL" sz="2000" dirty="0">
                <a:latin typeface="Segoe UI Semilight" panose="020B0402040204020203" pitchFamily="34" charset="0"/>
                <a:cs typeface="Segoe UI Semilight" panose="020B0402040204020203" pitchFamily="34" charset="0"/>
              </a:rPr>
              <a:t>נרצחה בתאריך 7/10/2023</a:t>
            </a:r>
          </a:p>
        </p:txBody>
      </p:sp>
      <p:pic>
        <p:nvPicPr>
          <p:cNvPr id="6" name="תמונה 5" descr="תמונה שמכילה פני אדם, אדם, חיוך, עץ&#10;&#10;התיאור נוצר באופן אוטומטי">
            <a:extLst>
              <a:ext uri="{FF2B5EF4-FFF2-40B4-BE49-F238E27FC236}">
                <a16:creationId xmlns:a16="http://schemas.microsoft.com/office/drawing/2014/main" id="{63A097D2-A32A-BCDB-9329-05E94A5498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812" y="358120"/>
            <a:ext cx="3096000" cy="4024800"/>
          </a:xfrm>
          <a:prstGeom prst="rect">
            <a:avLst/>
          </a:prstGeom>
        </p:spPr>
      </p:pic>
      <p:sp>
        <p:nvSpPr>
          <p:cNvPr id="2" name="כותרת 1">
            <a:extLst>
              <a:ext uri="{FF2B5EF4-FFF2-40B4-BE49-F238E27FC236}">
                <a16:creationId xmlns:a16="http://schemas.microsoft.com/office/drawing/2014/main" id="{77FB8B8E-6F6D-400D-B0CC-7D99331F7706}"/>
              </a:ext>
            </a:extLst>
          </p:cNvPr>
          <p:cNvSpPr>
            <a:spLocks noGrp="1"/>
          </p:cNvSpPr>
          <p:nvPr>
            <p:ph type="title"/>
          </p:nvPr>
        </p:nvSpPr>
        <p:spPr>
          <a:xfrm>
            <a:off x="838200" y="-1325563"/>
            <a:ext cx="10515600" cy="1325563"/>
          </a:xfrm>
        </p:spPr>
        <p:txBody>
          <a:bodyPr vert="horz" lIns="91440" tIns="45720" rIns="91440" bIns="45720" rtlCol="1" anchor="b">
            <a:normAutofit/>
          </a:bodyPr>
          <a:lstStyle/>
          <a:p>
            <a:r>
              <a:rPr lang="he-IL" dirty="0"/>
              <a:t>דניאל</a:t>
            </a:r>
          </a:p>
        </p:txBody>
      </p:sp>
    </p:spTree>
    <p:extLst>
      <p:ext uri="{BB962C8B-B14F-4D97-AF65-F5344CB8AC3E}">
        <p14:creationId xmlns:p14="http://schemas.microsoft.com/office/powerpoint/2010/main" val="1711412655"/>
      </p:ext>
    </p:extLst>
  </p:cSld>
  <p:clrMapOvr>
    <a:masterClrMapping/>
  </p:clrMapOvr>
  <mc:AlternateContent xmlns:mc="http://schemas.openxmlformats.org/markup-compatibility/2006" xmlns:p14="http://schemas.microsoft.com/office/powerpoint/2010/main">
    <mc:Choice Requires="p14">
      <p:transition spd="slow" p14:dur="3400" advClick="0" advTm="40000">
        <p14:reveal thruBlk="1"/>
      </p:transition>
    </mc:Choice>
    <mc:Fallback xmlns="">
      <p:transition spd="slow" advClick="0" advTm="40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תמונה 4" descr="נרות אור תה דולקים">
            <a:extLst>
              <a:ext uri="{FF2B5EF4-FFF2-40B4-BE49-F238E27FC236}">
                <a16:creationId xmlns:a16="http://schemas.microsoft.com/office/drawing/2014/main" id="{8A3CC0F2-C3A1-FE98-7E60-646752B83F3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34" name="Rectangle 1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מלבן 3">
            <a:extLst>
              <a:ext uri="{FF2B5EF4-FFF2-40B4-BE49-F238E27FC236}">
                <a16:creationId xmlns:a16="http://schemas.microsoft.com/office/drawing/2014/main" id="{20326FD3-A654-B5CF-B026-5A1946CFAD29}"/>
              </a:ext>
            </a:extLst>
          </p:cNvPr>
          <p:cNvSpPr/>
          <p:nvPr/>
        </p:nvSpPr>
        <p:spPr>
          <a:xfrm>
            <a:off x="6630206" y="549000"/>
            <a:ext cx="5040000" cy="5760000"/>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2400" dirty="0">
                <a:latin typeface="Segoe UI Semilight" panose="020B0402040204020203" pitchFamily="34" charset="0"/>
                <a:cs typeface="Segoe UI Semilight" panose="020B0402040204020203" pitchFamily="34" charset="0"/>
              </a:rPr>
              <a:t>איתי והדר היו ההורים הכי טובים, נלחמו עד הרגע האחרון, חיו בשלום ופיזרו אהבה.</a:t>
            </a:r>
          </a:p>
          <a:p>
            <a:r>
              <a:rPr lang="he-IL" sz="2400" dirty="0">
                <a:latin typeface="Segoe UI Semilight" panose="020B0402040204020203" pitchFamily="34" charset="0"/>
                <a:cs typeface="Segoe UI Semilight" panose="020B0402040204020203" pitchFamily="34" charset="0"/>
              </a:rPr>
              <a:t>היו אור גדול עבור כל מי שהכיר אותם. הדר, עם החיוך והעיניים הזוהרות ואיתי, עם הצחוק המיוחד. </a:t>
            </a:r>
          </a:p>
          <a:p>
            <a:r>
              <a:rPr lang="he-IL" sz="2400" dirty="0">
                <a:latin typeface="Segoe UI Semilight" panose="020B0402040204020203" pitchFamily="34" charset="0"/>
                <a:cs typeface="Segoe UI Semilight" panose="020B0402040204020203" pitchFamily="34" charset="0"/>
              </a:rPr>
              <a:t>הם היו זוג בלתי נפרד. היתה בינהם אהבה של פעם בחיים.</a:t>
            </a:r>
          </a:p>
          <a:p>
            <a:r>
              <a:rPr lang="he-IL" sz="2400" dirty="0">
                <a:latin typeface="Segoe UI Semilight" panose="020B0402040204020203" pitchFamily="34" charset="0"/>
                <a:cs typeface="Segoe UI Semilight" panose="020B0402040204020203" pitchFamily="34" charset="0"/>
              </a:rPr>
              <a:t> הם החביאו את רועי וגיא שניצלו מהטבח, תאומים בני עשרה חודשים בממ"ד מעט לפני שהם נרצחו באכזריות בלתי נתפסת.</a:t>
            </a:r>
          </a:p>
          <a:p>
            <a:endParaRPr lang="he-IL" sz="2400" dirty="0">
              <a:latin typeface="Segoe UI Semilight" panose="020B0402040204020203" pitchFamily="34" charset="0"/>
              <a:cs typeface="Segoe UI Semilight" panose="020B0402040204020203" pitchFamily="34" charset="0"/>
            </a:endParaRPr>
          </a:p>
          <a:p>
            <a:pPr algn="ctr"/>
            <a:r>
              <a:rPr lang="he-IL" sz="2000" dirty="0">
                <a:latin typeface="Segoe UI Semilight" panose="020B0402040204020203" pitchFamily="34" charset="0"/>
                <a:cs typeface="Segoe UI Semilight" panose="020B0402040204020203" pitchFamily="34" charset="0"/>
              </a:rPr>
              <a:t>יהי זכרם ברוך</a:t>
            </a:r>
          </a:p>
        </p:txBody>
      </p:sp>
      <p:sp>
        <p:nvSpPr>
          <p:cNvPr id="7" name="מלבן 6">
            <a:extLst>
              <a:ext uri="{FF2B5EF4-FFF2-40B4-BE49-F238E27FC236}">
                <a16:creationId xmlns:a16="http://schemas.microsoft.com/office/drawing/2014/main" id="{32714FC8-BF01-602A-B2B7-44D5CA139825}"/>
              </a:ext>
            </a:extLst>
          </p:cNvPr>
          <p:cNvSpPr/>
          <p:nvPr/>
        </p:nvSpPr>
        <p:spPr>
          <a:xfrm>
            <a:off x="248812" y="4440511"/>
            <a:ext cx="3096000" cy="1030899"/>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b="1" dirty="0">
                <a:latin typeface="Segoe UI Semilight" panose="020B0402040204020203" pitchFamily="34" charset="0"/>
                <a:cs typeface="Segoe UI Semilight" panose="020B0402040204020203" pitchFamily="34" charset="0"/>
              </a:rPr>
              <a:t>הדר ואיתי ברדיצ'בסקי</a:t>
            </a:r>
          </a:p>
          <a:p>
            <a:pPr algn="ctr"/>
            <a:r>
              <a:rPr lang="he-IL" sz="2000" dirty="0">
                <a:latin typeface="Segoe UI Semilight" panose="020B0402040204020203" pitchFamily="34" charset="0"/>
                <a:cs typeface="Segoe UI Semilight" panose="020B0402040204020203" pitchFamily="34" charset="0"/>
              </a:rPr>
              <a:t>נרצחו בתאריך 7/10/2023</a:t>
            </a:r>
          </a:p>
        </p:txBody>
      </p:sp>
      <p:pic>
        <p:nvPicPr>
          <p:cNvPr id="6" name="תמונה 5" descr="תמונה שמכילה אדם, לבוש, חיוך, חתונה&#10;&#10;התיאור נוצר באופן אוטומטי">
            <a:extLst>
              <a:ext uri="{FF2B5EF4-FFF2-40B4-BE49-F238E27FC236}">
                <a16:creationId xmlns:a16="http://schemas.microsoft.com/office/drawing/2014/main" id="{C8C87EAD-490C-932A-01BE-822D9329E7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812" y="459989"/>
            <a:ext cx="3096000" cy="3870000"/>
          </a:xfrm>
          <a:prstGeom prst="rect">
            <a:avLst/>
          </a:prstGeom>
        </p:spPr>
      </p:pic>
      <p:sp>
        <p:nvSpPr>
          <p:cNvPr id="2" name="כותרת 1">
            <a:extLst>
              <a:ext uri="{FF2B5EF4-FFF2-40B4-BE49-F238E27FC236}">
                <a16:creationId xmlns:a16="http://schemas.microsoft.com/office/drawing/2014/main" id="{8E8865E2-DF43-4C61-8437-C09251D3D9B3}"/>
              </a:ext>
            </a:extLst>
          </p:cNvPr>
          <p:cNvSpPr>
            <a:spLocks noGrp="1"/>
          </p:cNvSpPr>
          <p:nvPr>
            <p:ph type="title"/>
          </p:nvPr>
        </p:nvSpPr>
        <p:spPr>
          <a:xfrm>
            <a:off x="838200" y="-1325563"/>
            <a:ext cx="10515600" cy="1325563"/>
          </a:xfrm>
        </p:spPr>
        <p:txBody>
          <a:bodyPr vert="horz" lIns="91440" tIns="45720" rIns="91440" bIns="45720" rtlCol="1" anchor="b">
            <a:normAutofit/>
          </a:bodyPr>
          <a:lstStyle/>
          <a:p>
            <a:r>
              <a:rPr lang="en-US" dirty="0"/>
              <a:t>/</a:t>
            </a:r>
            <a:endParaRPr lang="he-IL" dirty="0"/>
          </a:p>
        </p:txBody>
      </p:sp>
    </p:spTree>
    <p:extLst>
      <p:ext uri="{BB962C8B-B14F-4D97-AF65-F5344CB8AC3E}">
        <p14:creationId xmlns:p14="http://schemas.microsoft.com/office/powerpoint/2010/main" val="2237815783"/>
      </p:ext>
    </p:extLst>
  </p:cSld>
  <p:clrMapOvr>
    <a:masterClrMapping/>
  </p:clrMapOvr>
  <mc:AlternateContent xmlns:mc="http://schemas.openxmlformats.org/markup-compatibility/2006" xmlns:p14="http://schemas.microsoft.com/office/powerpoint/2010/main">
    <mc:Choice Requires="p14">
      <p:transition spd="slow" p14:dur="3400" advClick="0" advTm="40000">
        <p14:reveal thruBlk="1"/>
      </p:transition>
    </mc:Choice>
    <mc:Fallback xmlns="">
      <p:transition spd="slow" advClick="0" advTm="40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8A3CC0F2-C3A1-FE98-7E60-646752B83F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473"/>
            <a:ext cx="12191980" cy="6857064"/>
          </a:xfrm>
          <a:prstGeom prst="rect">
            <a:avLst/>
          </a:prstGeom>
        </p:spPr>
      </p:pic>
      <p:sp>
        <p:nvSpPr>
          <p:cNvPr id="34" name="Rectangle 1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מלבן 3">
            <a:extLst>
              <a:ext uri="{FF2B5EF4-FFF2-40B4-BE49-F238E27FC236}">
                <a16:creationId xmlns:a16="http://schemas.microsoft.com/office/drawing/2014/main" id="{20326FD3-A654-B5CF-B026-5A1946CFAD29}"/>
              </a:ext>
            </a:extLst>
          </p:cNvPr>
          <p:cNvSpPr/>
          <p:nvPr/>
        </p:nvSpPr>
        <p:spPr>
          <a:xfrm>
            <a:off x="6630206" y="560922"/>
            <a:ext cx="5040000" cy="5760000"/>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2400" dirty="0">
                <a:latin typeface="Segoe UI Semilight" panose="020B0402040204020203" pitchFamily="34" charset="0"/>
                <a:cs typeface="Segoe UI Semilight" panose="020B0402040204020203" pitchFamily="34" charset="0"/>
              </a:rPr>
              <a:t>טל קרן בן 17 מנתיב העשרה, נרצח בשבת השחורה עם שני חבריו שיצאו עם שחר לדייג בחוף זיקים.</a:t>
            </a:r>
          </a:p>
          <a:p>
            <a:r>
              <a:rPr lang="he-IL" sz="2400" dirty="0">
                <a:latin typeface="Segoe UI Semilight" panose="020B0402040204020203" pitchFamily="34" charset="0"/>
                <a:cs typeface="Segoe UI Semilight" panose="020B0402040204020203" pitchFamily="34" charset="0"/>
              </a:rPr>
              <a:t>טל אהב לגלוש ולדוג עם חבריו.</a:t>
            </a:r>
          </a:p>
          <a:p>
            <a:r>
              <a:rPr lang="he-IL" sz="2400" dirty="0">
                <a:latin typeface="Segoe UI Semilight" panose="020B0402040204020203" pitchFamily="34" charset="0"/>
                <a:cs typeface="Segoe UI Semilight" panose="020B0402040204020203" pitchFamily="34" charset="0"/>
              </a:rPr>
              <a:t>הוא עבד בשנתיים האחרונות בדוכן הפרחים של משק בן צבי מנתיב העשרה.</a:t>
            </a:r>
          </a:p>
          <a:p>
            <a:r>
              <a:rPr lang="he-IL" sz="2400" dirty="0">
                <a:latin typeface="Segoe UI Semilight" panose="020B0402040204020203" pitchFamily="34" charset="0"/>
                <a:cs typeface="Segoe UI Semilight" panose="020B0402040204020203" pitchFamily="34" charset="0"/>
              </a:rPr>
              <a:t>לב גדול, נסיך אמיתי, חיוך כובש. </a:t>
            </a:r>
          </a:p>
          <a:p>
            <a:endParaRPr lang="he-IL" sz="2400" dirty="0">
              <a:latin typeface="Segoe UI Semilight" panose="020B0402040204020203" pitchFamily="34" charset="0"/>
              <a:cs typeface="Segoe UI Semilight" panose="020B0402040204020203" pitchFamily="34" charset="0"/>
            </a:endParaRPr>
          </a:p>
          <a:p>
            <a:pPr algn="ctr"/>
            <a:r>
              <a:rPr lang="he-IL" sz="2000" dirty="0">
                <a:latin typeface="Segoe UI Semilight" panose="020B0402040204020203" pitchFamily="34" charset="0"/>
                <a:cs typeface="Segoe UI Semilight" panose="020B0402040204020203" pitchFamily="34" charset="0"/>
              </a:rPr>
              <a:t>יהי זכרו ברוך</a:t>
            </a:r>
          </a:p>
        </p:txBody>
      </p:sp>
      <p:sp>
        <p:nvSpPr>
          <p:cNvPr id="7" name="מלבן 6">
            <a:extLst>
              <a:ext uri="{FF2B5EF4-FFF2-40B4-BE49-F238E27FC236}">
                <a16:creationId xmlns:a16="http://schemas.microsoft.com/office/drawing/2014/main" id="{32714FC8-BF01-602A-B2B7-44D5CA139825}"/>
              </a:ext>
            </a:extLst>
          </p:cNvPr>
          <p:cNvSpPr/>
          <p:nvPr/>
        </p:nvSpPr>
        <p:spPr>
          <a:xfrm>
            <a:off x="282206" y="4440511"/>
            <a:ext cx="3096000" cy="1030899"/>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b="1" dirty="0">
                <a:latin typeface="Segoe UI Semilight" panose="020B0402040204020203" pitchFamily="34" charset="0"/>
                <a:cs typeface="Segoe UI Semilight" panose="020B0402040204020203" pitchFamily="34" charset="0"/>
              </a:rPr>
              <a:t>טל קרן</a:t>
            </a:r>
          </a:p>
          <a:p>
            <a:pPr algn="ctr"/>
            <a:r>
              <a:rPr lang="he-IL" sz="2000" dirty="0">
                <a:latin typeface="Segoe UI Semilight" panose="020B0402040204020203" pitchFamily="34" charset="0"/>
                <a:cs typeface="Segoe UI Semilight" panose="020B0402040204020203" pitchFamily="34" charset="0"/>
              </a:rPr>
              <a:t>נרצח בתאריך 7/10/2023</a:t>
            </a:r>
          </a:p>
        </p:txBody>
      </p:sp>
      <p:pic>
        <p:nvPicPr>
          <p:cNvPr id="6" name="תמונה 5" descr="תמונה שמכילה פני אדם, אדם, חיוך, לבוש&#10;&#10;התיאור נוצר באופן אוטומטי">
            <a:extLst>
              <a:ext uri="{FF2B5EF4-FFF2-40B4-BE49-F238E27FC236}">
                <a16:creationId xmlns:a16="http://schemas.microsoft.com/office/drawing/2014/main" id="{C9B2ECD1-0908-4D75-1F9C-86B4186C71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206" y="372794"/>
            <a:ext cx="3096000" cy="4024800"/>
          </a:xfrm>
          <a:prstGeom prst="rect">
            <a:avLst/>
          </a:prstGeom>
        </p:spPr>
      </p:pic>
      <p:sp>
        <p:nvSpPr>
          <p:cNvPr id="2" name="כותרת 1">
            <a:extLst>
              <a:ext uri="{FF2B5EF4-FFF2-40B4-BE49-F238E27FC236}">
                <a16:creationId xmlns:a16="http://schemas.microsoft.com/office/drawing/2014/main" id="{F5CFCC52-47AE-4644-A8E3-AF0B6C2DE39D}"/>
              </a:ext>
            </a:extLst>
          </p:cNvPr>
          <p:cNvSpPr>
            <a:spLocks noGrp="1"/>
          </p:cNvSpPr>
          <p:nvPr>
            <p:ph type="title"/>
          </p:nvPr>
        </p:nvSpPr>
        <p:spPr>
          <a:xfrm>
            <a:off x="838200" y="-1325563"/>
            <a:ext cx="10515600" cy="1325563"/>
          </a:xfrm>
        </p:spPr>
        <p:txBody>
          <a:bodyPr vert="horz" lIns="91440" tIns="45720" rIns="91440" bIns="45720" rtlCol="1" anchor="b">
            <a:normAutofit/>
          </a:bodyPr>
          <a:lstStyle/>
          <a:p>
            <a:r>
              <a:rPr lang="he-IL" dirty="0"/>
              <a:t>.</a:t>
            </a:r>
          </a:p>
        </p:txBody>
      </p:sp>
    </p:spTree>
    <p:extLst>
      <p:ext uri="{BB962C8B-B14F-4D97-AF65-F5344CB8AC3E}">
        <p14:creationId xmlns:p14="http://schemas.microsoft.com/office/powerpoint/2010/main" val="1400818812"/>
      </p:ext>
    </p:extLst>
  </p:cSld>
  <p:clrMapOvr>
    <a:masterClrMapping/>
  </p:clrMapOvr>
  <mc:AlternateContent xmlns:mc="http://schemas.openxmlformats.org/markup-compatibility/2006" xmlns:p14="http://schemas.microsoft.com/office/powerpoint/2010/main">
    <mc:Choice Requires="p14">
      <p:transition spd="slow" p14:dur="3400" advClick="0" advTm="40000">
        <p14:reveal thruBlk="1"/>
      </p:transition>
    </mc:Choice>
    <mc:Fallback xmlns="">
      <p:transition spd="slow" advClick="0" advTm="40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8A3CC0F2-C3A1-FE98-7E60-646752B83F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473"/>
            <a:ext cx="12191980" cy="6857064"/>
          </a:xfrm>
          <a:prstGeom prst="rect">
            <a:avLst/>
          </a:prstGeom>
        </p:spPr>
      </p:pic>
      <p:pic>
        <p:nvPicPr>
          <p:cNvPr id="3" name="תמונה 2" descr="תמונה שמכילה פני אדם, אדם, לבוש, חיוך&#10;&#10;התיאור נוצר באופן אוטומטי">
            <a:extLst>
              <a:ext uri="{FF2B5EF4-FFF2-40B4-BE49-F238E27FC236}">
                <a16:creationId xmlns:a16="http://schemas.microsoft.com/office/drawing/2014/main" id="{24DF2E45-E6DB-0A9D-EE12-403CA67B24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802" y="234651"/>
            <a:ext cx="3096000" cy="4024800"/>
          </a:xfrm>
          <a:prstGeom prst="rect">
            <a:avLst/>
          </a:prstGeom>
        </p:spPr>
      </p:pic>
      <p:sp>
        <p:nvSpPr>
          <p:cNvPr id="2" name="מלבן 1">
            <a:extLst>
              <a:ext uri="{FF2B5EF4-FFF2-40B4-BE49-F238E27FC236}">
                <a16:creationId xmlns:a16="http://schemas.microsoft.com/office/drawing/2014/main" id="{20326FD3-A654-B5CF-B026-5A1946CFAD29}"/>
              </a:ext>
            </a:extLst>
          </p:cNvPr>
          <p:cNvSpPr/>
          <p:nvPr/>
        </p:nvSpPr>
        <p:spPr>
          <a:xfrm>
            <a:off x="6603830" y="530942"/>
            <a:ext cx="5058697" cy="5796116"/>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2400" dirty="0" err="1">
                <a:latin typeface="Segoe UI Semilight" panose="020B0402040204020203" pitchFamily="34" charset="0"/>
                <a:cs typeface="Segoe UI Semilight" panose="020B0402040204020203" pitchFamily="34" charset="0"/>
              </a:rPr>
              <a:t>הטריאתלט</a:t>
            </a:r>
            <a:r>
              <a:rPr lang="he-IL" sz="2400" dirty="0">
                <a:latin typeface="Segoe UI Semilight" panose="020B0402040204020203" pitchFamily="34" charset="0"/>
                <a:cs typeface="Segoe UI Semilight" panose="020B0402040204020203" pitchFamily="34" charset="0"/>
              </a:rPr>
              <a:t>, איש הברזל והמפקד הנערץ חן יהלום נהרג בתאונה בחופשה של 48 שעות משירות מילואים בגבול הצפון בחטיבה 214 - בעקבות פגיעת רכב </a:t>
            </a:r>
            <a:br>
              <a:rPr lang="en-US" sz="2400" dirty="0">
                <a:latin typeface="Segoe UI Semilight" panose="020B0402040204020203" pitchFamily="34" charset="0"/>
                <a:cs typeface="Segoe UI Semilight" panose="020B0402040204020203" pitchFamily="34" charset="0"/>
              </a:rPr>
            </a:br>
            <a:r>
              <a:rPr lang="he-IL" sz="2400" dirty="0">
                <a:latin typeface="Segoe UI Semilight" panose="020B0402040204020203" pitchFamily="34" charset="0"/>
                <a:cs typeface="Segoe UI Semilight" panose="020B0402040204020203" pitchFamily="34" charset="0"/>
              </a:rPr>
              <a:t>בעת אימון רכיבת אופניים.</a:t>
            </a:r>
          </a:p>
          <a:p>
            <a:br>
              <a:rPr lang="en-US" sz="2400" dirty="0">
                <a:latin typeface="Segoe UI Semilight" panose="020B0402040204020203" pitchFamily="34" charset="0"/>
                <a:cs typeface="Segoe UI Semilight" panose="020B0402040204020203" pitchFamily="34" charset="0"/>
              </a:rPr>
            </a:br>
            <a:r>
              <a:rPr lang="he-IL" sz="2400" dirty="0">
                <a:latin typeface="Segoe UI Semilight" panose="020B0402040204020203" pitchFamily="34" charset="0"/>
                <a:cs typeface="Segoe UI Semilight" panose="020B0402040204020203" pitchFamily="34" charset="0"/>
              </a:rPr>
              <a:t>מעולם לא ראיתי את פניך ללא החיוך הזה. חבר אמת, תמיד מוכן לתת יד, לתת מילה טובה, תמיד ממעיט בערכך ומהלל ומשבח את האחר, שם את חבריך במרכז וזז הצידה. </a:t>
            </a:r>
            <a:br>
              <a:rPr lang="en-US" sz="2400" dirty="0">
                <a:latin typeface="Segoe UI Semilight" panose="020B0402040204020203" pitchFamily="34" charset="0"/>
                <a:cs typeface="Segoe UI Semilight" panose="020B0402040204020203" pitchFamily="34" charset="0"/>
              </a:rPr>
            </a:br>
            <a:r>
              <a:rPr lang="he-IL" sz="2400" dirty="0">
                <a:latin typeface="Segoe UI Semilight" panose="020B0402040204020203" pitchFamily="34" charset="0"/>
                <a:cs typeface="Segoe UI Semilight" panose="020B0402040204020203" pitchFamily="34" charset="0"/>
              </a:rPr>
              <a:t>תודה שהיית</a:t>
            </a:r>
            <a:r>
              <a:rPr lang="en-US" sz="2400" dirty="0">
                <a:latin typeface="Segoe UI Semilight" panose="020B0402040204020203" pitchFamily="34" charset="0"/>
                <a:cs typeface="Segoe UI Semilight" panose="020B0402040204020203" pitchFamily="34" charset="0"/>
              </a:rPr>
              <a:t>.</a:t>
            </a:r>
            <a:br>
              <a:rPr lang="en-US" sz="2400" dirty="0">
                <a:latin typeface="Segoe UI Semilight" panose="020B0402040204020203" pitchFamily="34" charset="0"/>
                <a:cs typeface="Segoe UI Semilight" panose="020B0402040204020203" pitchFamily="34" charset="0"/>
              </a:rPr>
            </a:br>
            <a:r>
              <a:rPr lang="he-IL" sz="2400" dirty="0">
                <a:latin typeface="Segoe UI Semilight" panose="020B0402040204020203" pitchFamily="34" charset="0"/>
                <a:cs typeface="Segoe UI Semilight" panose="020B0402040204020203" pitchFamily="34" charset="0"/>
              </a:rPr>
              <a:t>תודה שהארת לנו את הימים בחיוך.</a:t>
            </a:r>
          </a:p>
          <a:p>
            <a:pPr algn="ctr"/>
            <a:endParaRPr lang="he-IL" sz="2400" dirty="0">
              <a:latin typeface="Segoe UI Semilight" panose="020B0402040204020203" pitchFamily="34" charset="0"/>
              <a:cs typeface="Segoe UI Semilight" panose="020B0402040204020203" pitchFamily="34" charset="0"/>
            </a:endParaRPr>
          </a:p>
          <a:p>
            <a:pPr algn="ctr"/>
            <a:r>
              <a:rPr lang="he-IL" sz="2000" dirty="0">
                <a:latin typeface="Segoe UI Semilight" panose="020B0402040204020203" pitchFamily="34" charset="0"/>
                <a:cs typeface="Segoe UI Semilight" panose="020B0402040204020203" pitchFamily="34" charset="0"/>
              </a:rPr>
              <a:t>יהי זכרך ברוך</a:t>
            </a:r>
            <a:endParaRPr lang="en-US" sz="2000" dirty="0">
              <a:latin typeface="Segoe UI Semilight" panose="020B0402040204020203" pitchFamily="34" charset="0"/>
              <a:cs typeface="Segoe UI Semilight" panose="020B0402040204020203" pitchFamily="34" charset="0"/>
            </a:endParaRPr>
          </a:p>
        </p:txBody>
      </p:sp>
      <p:sp>
        <p:nvSpPr>
          <p:cNvPr id="8" name="מלבן 7">
            <a:extLst>
              <a:ext uri="{FF2B5EF4-FFF2-40B4-BE49-F238E27FC236}">
                <a16:creationId xmlns:a16="http://schemas.microsoft.com/office/drawing/2014/main" id="{32714FC8-BF01-602A-B2B7-44D5CA139825}"/>
              </a:ext>
            </a:extLst>
          </p:cNvPr>
          <p:cNvSpPr/>
          <p:nvPr/>
        </p:nvSpPr>
        <p:spPr>
          <a:xfrm>
            <a:off x="299802" y="4425521"/>
            <a:ext cx="3096000" cy="1030899"/>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b="1" dirty="0">
                <a:latin typeface="Segoe UI Semilight" panose="020B0402040204020203" pitchFamily="34" charset="0"/>
                <a:cs typeface="Segoe UI Semilight" panose="020B0402040204020203" pitchFamily="34" charset="0"/>
              </a:rPr>
              <a:t>רס"ן </a:t>
            </a:r>
            <a:r>
              <a:rPr lang="he-IL" sz="2000" b="1" dirty="0">
                <a:latin typeface="Segoe UI Semilight" panose="020B0402040204020203" pitchFamily="34" charset="0"/>
                <a:cs typeface="Segoe UI Semilight" panose="020B0402040204020203" pitchFamily="34" charset="0"/>
              </a:rPr>
              <a:t>(במיל') </a:t>
            </a:r>
            <a:r>
              <a:rPr lang="he-IL" sz="2400" b="1" dirty="0">
                <a:latin typeface="Segoe UI Semilight" panose="020B0402040204020203" pitchFamily="34" charset="0"/>
                <a:cs typeface="Segoe UI Semilight" panose="020B0402040204020203" pitchFamily="34" charset="0"/>
              </a:rPr>
              <a:t>חן יהלום</a:t>
            </a:r>
          </a:p>
          <a:p>
            <a:pPr algn="ctr"/>
            <a:r>
              <a:rPr lang="he-IL" sz="2000" dirty="0">
                <a:latin typeface="Segoe UI Semilight" panose="020B0402040204020203" pitchFamily="34" charset="0"/>
                <a:cs typeface="Segoe UI Semilight" panose="020B0402040204020203" pitchFamily="34" charset="0"/>
              </a:rPr>
              <a:t>נהרג בתאריך 18/11/2023</a:t>
            </a:r>
          </a:p>
        </p:txBody>
      </p:sp>
      <p:sp>
        <p:nvSpPr>
          <p:cNvPr id="9" name="מלבן 8">
            <a:extLst>
              <a:ext uri="{FF2B5EF4-FFF2-40B4-BE49-F238E27FC236}">
                <a16:creationId xmlns:a16="http://schemas.microsoft.com/office/drawing/2014/main" id="{C22AFB25-8CAC-8611-D503-22A730C61CFC}"/>
              </a:ext>
              <a:ext uri="{C183D7F6-B498-43B3-948B-1728B52AA6E4}">
                <adec:decorative xmlns:adec="http://schemas.microsoft.com/office/drawing/2017/decorative" val="1"/>
              </a:ext>
            </a:extLst>
          </p:cNvPr>
          <p:cNvSpPr/>
          <p:nvPr/>
        </p:nvSpPr>
        <p:spPr>
          <a:xfrm>
            <a:off x="171450" y="101304"/>
            <a:ext cx="11887200" cy="6617294"/>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כותרת 3">
            <a:extLst>
              <a:ext uri="{FF2B5EF4-FFF2-40B4-BE49-F238E27FC236}">
                <a16:creationId xmlns:a16="http://schemas.microsoft.com/office/drawing/2014/main" id="{38834F4C-895A-4A2A-A13D-6AED552060D8}"/>
              </a:ext>
            </a:extLst>
          </p:cNvPr>
          <p:cNvSpPr>
            <a:spLocks noGrp="1"/>
          </p:cNvSpPr>
          <p:nvPr>
            <p:ph type="title"/>
          </p:nvPr>
        </p:nvSpPr>
        <p:spPr>
          <a:xfrm>
            <a:off x="838200" y="-1325563"/>
            <a:ext cx="10515600" cy="1325563"/>
          </a:xfrm>
        </p:spPr>
        <p:txBody>
          <a:bodyPr vert="horz" lIns="91440" tIns="45720" rIns="91440" bIns="45720" rtlCol="1" anchor="b">
            <a:normAutofit/>
          </a:bodyPr>
          <a:lstStyle/>
          <a:p>
            <a:r>
              <a:rPr lang="he-IL" dirty="0"/>
              <a:t>חן</a:t>
            </a:r>
          </a:p>
        </p:txBody>
      </p:sp>
    </p:spTree>
    <p:extLst>
      <p:ext uri="{BB962C8B-B14F-4D97-AF65-F5344CB8AC3E}">
        <p14:creationId xmlns:p14="http://schemas.microsoft.com/office/powerpoint/2010/main" val="3176573143"/>
      </p:ext>
    </p:extLst>
  </p:cSld>
  <p:clrMapOvr>
    <a:masterClrMapping/>
  </p:clrMapOvr>
  <mc:AlternateContent xmlns:mc="http://schemas.openxmlformats.org/markup-compatibility/2006" xmlns:p14="http://schemas.microsoft.com/office/powerpoint/2010/main">
    <mc:Choice Requires="p14">
      <p:transition spd="slow" p14:dur="3400" advClick="0" advTm="40000">
        <p14:reveal thruBlk="1"/>
      </p:transition>
    </mc:Choice>
    <mc:Fallback xmlns="">
      <p:transition spd="slow" advClick="0" advTm="40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8A3CC0F2-C3A1-FE98-7E60-646752B83F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473"/>
            <a:ext cx="12191980" cy="6857064"/>
          </a:xfrm>
          <a:prstGeom prst="rect">
            <a:avLst/>
          </a:prstGeom>
        </p:spPr>
      </p:pic>
      <p:sp>
        <p:nvSpPr>
          <p:cNvPr id="34" name="Rectangle 1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מלבן 3">
            <a:extLst>
              <a:ext uri="{FF2B5EF4-FFF2-40B4-BE49-F238E27FC236}">
                <a16:creationId xmlns:a16="http://schemas.microsoft.com/office/drawing/2014/main" id="{20326FD3-A654-B5CF-B026-5A1946CFAD29}"/>
              </a:ext>
            </a:extLst>
          </p:cNvPr>
          <p:cNvSpPr/>
          <p:nvPr/>
        </p:nvSpPr>
        <p:spPr>
          <a:xfrm>
            <a:off x="6674167" y="549000"/>
            <a:ext cx="5040000" cy="5760000"/>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2400" dirty="0">
                <a:latin typeface="Segoe UI Semilight" panose="020B0402040204020203" pitchFamily="34" charset="0"/>
                <a:cs typeface="Segoe UI Semilight" panose="020B0402040204020203" pitchFamily="34" charset="0"/>
              </a:rPr>
              <a:t>יהב המתוק באדם, בן קיבוץ ניר-עם, במאי קולנוע בעל כישרון רב, איש צעיר שידע מה הוא רוצה מחייו וכיוון הכי גבוה שאפשר. </a:t>
            </a:r>
            <a:br>
              <a:rPr lang="en-US" sz="2400" dirty="0">
                <a:latin typeface="Segoe UI Semilight" panose="020B0402040204020203" pitchFamily="34" charset="0"/>
                <a:cs typeface="Segoe UI Semilight" panose="020B0402040204020203" pitchFamily="34" charset="0"/>
              </a:rPr>
            </a:br>
            <a:br>
              <a:rPr lang="en-US" sz="2400" dirty="0">
                <a:latin typeface="Segoe UI Semilight" panose="020B0402040204020203" pitchFamily="34" charset="0"/>
                <a:cs typeface="Segoe UI Semilight" panose="020B0402040204020203" pitchFamily="34" charset="0"/>
              </a:rPr>
            </a:br>
            <a:r>
              <a:rPr lang="he-IL" sz="2400" dirty="0">
                <a:latin typeface="Segoe UI Semilight" panose="020B0402040204020203" pitchFamily="34" charset="0"/>
                <a:cs typeface="Segoe UI Semilight" panose="020B0402040204020203" pitchFamily="34" charset="0"/>
              </a:rPr>
              <a:t>נרצח בשבת השחורה בביתו בכפר עזה והותיר את שי-לי אשתו וביתו שייה בת החודש.</a:t>
            </a:r>
          </a:p>
          <a:p>
            <a:endParaRPr lang="he-IL" sz="2400" dirty="0">
              <a:latin typeface="Segoe UI Semilight" panose="020B0402040204020203" pitchFamily="34" charset="0"/>
              <a:cs typeface="Segoe UI Semilight" panose="020B0402040204020203" pitchFamily="34" charset="0"/>
            </a:endParaRPr>
          </a:p>
          <a:p>
            <a:pPr algn="ctr"/>
            <a:r>
              <a:rPr lang="he-IL" sz="2000" dirty="0">
                <a:latin typeface="Segoe UI Semilight" panose="020B0402040204020203" pitchFamily="34" charset="0"/>
                <a:cs typeface="Segoe UI Semilight" panose="020B0402040204020203" pitchFamily="34" charset="0"/>
              </a:rPr>
              <a:t>יהי זכרו ברוך</a:t>
            </a:r>
          </a:p>
        </p:txBody>
      </p:sp>
      <p:sp>
        <p:nvSpPr>
          <p:cNvPr id="7" name="מלבן 6">
            <a:extLst>
              <a:ext uri="{FF2B5EF4-FFF2-40B4-BE49-F238E27FC236}">
                <a16:creationId xmlns:a16="http://schemas.microsoft.com/office/drawing/2014/main" id="{32714FC8-BF01-602A-B2B7-44D5CA139825}"/>
              </a:ext>
            </a:extLst>
          </p:cNvPr>
          <p:cNvSpPr/>
          <p:nvPr/>
        </p:nvSpPr>
        <p:spPr>
          <a:xfrm>
            <a:off x="284812" y="4440511"/>
            <a:ext cx="3096000" cy="1030899"/>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b="1" dirty="0">
                <a:latin typeface="Segoe UI Semilight" panose="020B0402040204020203" pitchFamily="34" charset="0"/>
                <a:cs typeface="Segoe UI Semilight" panose="020B0402040204020203" pitchFamily="34" charset="0"/>
              </a:rPr>
              <a:t>יהב וינר</a:t>
            </a:r>
          </a:p>
          <a:p>
            <a:pPr algn="ctr"/>
            <a:r>
              <a:rPr lang="he-IL" sz="2000" dirty="0">
                <a:latin typeface="Segoe UI Semilight" panose="020B0402040204020203" pitchFamily="34" charset="0"/>
                <a:cs typeface="Segoe UI Semilight" panose="020B0402040204020203" pitchFamily="34" charset="0"/>
              </a:rPr>
              <a:t>נרצח בתאריך 7/10/2023</a:t>
            </a:r>
          </a:p>
        </p:txBody>
      </p:sp>
      <p:pic>
        <p:nvPicPr>
          <p:cNvPr id="6" name="תמונה 5" descr="תמונה שמכילה זקן אדם, אדם, פני אדם, איש&#10;&#10;התיאור נוצר באופן אוטומטי">
            <a:extLst>
              <a:ext uri="{FF2B5EF4-FFF2-40B4-BE49-F238E27FC236}">
                <a16:creationId xmlns:a16="http://schemas.microsoft.com/office/drawing/2014/main" id="{321F170C-6605-378B-78BB-73A1E47B25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812" y="358120"/>
            <a:ext cx="3096000" cy="4024800"/>
          </a:xfrm>
          <a:prstGeom prst="rect">
            <a:avLst/>
          </a:prstGeom>
        </p:spPr>
      </p:pic>
      <p:sp>
        <p:nvSpPr>
          <p:cNvPr id="2" name="כותרת 1">
            <a:extLst>
              <a:ext uri="{FF2B5EF4-FFF2-40B4-BE49-F238E27FC236}">
                <a16:creationId xmlns:a16="http://schemas.microsoft.com/office/drawing/2014/main" id="{B2E54548-9A6B-42B6-857E-AA971C3D771E}"/>
              </a:ext>
            </a:extLst>
          </p:cNvPr>
          <p:cNvSpPr>
            <a:spLocks noGrp="1"/>
          </p:cNvSpPr>
          <p:nvPr>
            <p:ph type="title"/>
          </p:nvPr>
        </p:nvSpPr>
        <p:spPr>
          <a:xfrm>
            <a:off x="838200" y="-1325563"/>
            <a:ext cx="10515600" cy="1325563"/>
          </a:xfrm>
        </p:spPr>
        <p:txBody>
          <a:bodyPr vert="horz" lIns="91440" tIns="45720" rIns="91440" bIns="45720" rtlCol="1" anchor="b">
            <a:normAutofit/>
          </a:bodyPr>
          <a:lstStyle/>
          <a:p>
            <a:r>
              <a:rPr lang="he-IL" dirty="0"/>
              <a:t>.</a:t>
            </a:r>
          </a:p>
        </p:txBody>
      </p:sp>
    </p:spTree>
    <p:extLst>
      <p:ext uri="{BB962C8B-B14F-4D97-AF65-F5344CB8AC3E}">
        <p14:creationId xmlns:p14="http://schemas.microsoft.com/office/powerpoint/2010/main" val="1701360648"/>
      </p:ext>
    </p:extLst>
  </p:cSld>
  <p:clrMapOvr>
    <a:masterClrMapping/>
  </p:clrMapOvr>
  <mc:AlternateContent xmlns:mc="http://schemas.openxmlformats.org/markup-compatibility/2006" xmlns:p14="http://schemas.microsoft.com/office/powerpoint/2010/main">
    <mc:Choice Requires="p14">
      <p:transition spd="slow" p14:dur="3400" advClick="0" advTm="40000">
        <p14:reveal thruBlk="1"/>
      </p:transition>
    </mc:Choice>
    <mc:Fallback xmlns="">
      <p:transition spd="slow" advClick="0" advTm="40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8A3CC0F2-C3A1-FE98-7E60-646752B83F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473"/>
            <a:ext cx="12191980" cy="6857064"/>
          </a:xfrm>
          <a:prstGeom prst="rect">
            <a:avLst/>
          </a:prstGeom>
        </p:spPr>
      </p:pic>
      <p:sp>
        <p:nvSpPr>
          <p:cNvPr id="34" name="Rectangle 1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מלבן 3">
            <a:extLst>
              <a:ext uri="{FF2B5EF4-FFF2-40B4-BE49-F238E27FC236}">
                <a16:creationId xmlns:a16="http://schemas.microsoft.com/office/drawing/2014/main" id="{20326FD3-A654-B5CF-B026-5A1946CFAD29}"/>
              </a:ext>
            </a:extLst>
          </p:cNvPr>
          <p:cNvSpPr/>
          <p:nvPr/>
        </p:nvSpPr>
        <p:spPr>
          <a:xfrm>
            <a:off x="6630206" y="549000"/>
            <a:ext cx="5040000" cy="5760000"/>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2400" dirty="0">
                <a:latin typeface="Segoe UI Semilight" panose="020B0402040204020203" pitchFamily="34" charset="0"/>
                <a:cs typeface="Segoe UI Semilight" panose="020B0402040204020203" pitchFamily="34" charset="0"/>
              </a:rPr>
              <a:t>יובל זילבר, מ"מ בגדוד חי"ר, נהרג בצפון הרצועה, ליד הגבול.</a:t>
            </a:r>
          </a:p>
          <a:p>
            <a:r>
              <a:rPr lang="he-IL" sz="2400" dirty="0">
                <a:latin typeface="Segoe UI Semilight" panose="020B0402040204020203" pitchFamily="34" charset="0"/>
                <a:cs typeface="Segoe UI Semilight" panose="020B0402040204020203" pitchFamily="34" charset="0"/>
              </a:rPr>
              <a:t>באפריל 23 השתחרר אחרי 4.5 שנות שירות, וכשהמלחמה פרצה היה בנפאל - שלושה ימים אחרי תחילת הקרבות כבר נחת בישראל, ואז חבר לפלוגת מילואים חדשה, שאת אנשיה לא הכיר ואיתם נכנס לרצועה כעבור 3 ימים. </a:t>
            </a:r>
          </a:p>
          <a:p>
            <a:r>
              <a:rPr lang="he-IL" sz="2400" dirty="0">
                <a:latin typeface="Segoe UI Semilight" panose="020B0402040204020203" pitchFamily="34" charset="0"/>
                <a:cs typeface="Segoe UI Semilight" panose="020B0402040204020203" pitchFamily="34" charset="0"/>
              </a:rPr>
              <a:t>הצטיין בהכל, גם בלימודים ובשנת השירות.</a:t>
            </a:r>
          </a:p>
          <a:p>
            <a:r>
              <a:rPr lang="he-IL" sz="2400" dirty="0">
                <a:latin typeface="Segoe UI Semilight" panose="020B0402040204020203" pitchFamily="34" charset="0"/>
                <a:cs typeface="Segoe UI Semilight" panose="020B0402040204020203" pitchFamily="34" charset="0"/>
              </a:rPr>
              <a:t>היה חבר אמת, גבר שבגברים, ילד מלא חיים, טוב לב ואחד האנשים המצחיקים שפגשתי.</a:t>
            </a:r>
          </a:p>
          <a:p>
            <a:endParaRPr lang="he-IL" sz="2200" dirty="0">
              <a:latin typeface="Segoe UI Semilight" panose="020B0402040204020203" pitchFamily="34" charset="0"/>
              <a:cs typeface="Segoe UI Semilight" panose="020B0402040204020203" pitchFamily="34" charset="0"/>
            </a:endParaRPr>
          </a:p>
          <a:p>
            <a:pPr algn="ctr"/>
            <a:r>
              <a:rPr lang="he-IL" sz="2000" dirty="0">
                <a:latin typeface="Segoe UI Semilight" panose="020B0402040204020203" pitchFamily="34" charset="0"/>
                <a:cs typeface="Segoe UI Semilight" panose="020B0402040204020203" pitchFamily="34" charset="0"/>
              </a:rPr>
              <a:t>יהי זכרו ברוך</a:t>
            </a:r>
          </a:p>
        </p:txBody>
      </p:sp>
      <p:sp>
        <p:nvSpPr>
          <p:cNvPr id="7" name="מלבן 6">
            <a:extLst>
              <a:ext uri="{FF2B5EF4-FFF2-40B4-BE49-F238E27FC236}">
                <a16:creationId xmlns:a16="http://schemas.microsoft.com/office/drawing/2014/main" id="{32714FC8-BF01-602A-B2B7-44D5CA139825}"/>
              </a:ext>
            </a:extLst>
          </p:cNvPr>
          <p:cNvSpPr/>
          <p:nvPr/>
        </p:nvSpPr>
        <p:spPr>
          <a:xfrm>
            <a:off x="282206" y="4440511"/>
            <a:ext cx="3096000" cy="1030899"/>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b="1" dirty="0">
                <a:latin typeface="Segoe UI Semilight" panose="020B0402040204020203" pitchFamily="34" charset="0"/>
                <a:cs typeface="Segoe UI Semilight" panose="020B0402040204020203" pitchFamily="34" charset="0"/>
              </a:rPr>
              <a:t>סרן </a:t>
            </a:r>
            <a:r>
              <a:rPr lang="he-IL" sz="2000" b="1" dirty="0">
                <a:latin typeface="Segoe UI Semilight" panose="020B0402040204020203" pitchFamily="34" charset="0"/>
                <a:cs typeface="Segoe UI Semilight" panose="020B0402040204020203" pitchFamily="34" charset="0"/>
              </a:rPr>
              <a:t>(במיל') </a:t>
            </a:r>
            <a:r>
              <a:rPr lang="he-IL" sz="2400" b="1" dirty="0">
                <a:latin typeface="Segoe UI Semilight" panose="020B0402040204020203" pitchFamily="34" charset="0"/>
                <a:cs typeface="Segoe UI Semilight" panose="020B0402040204020203" pitchFamily="34" charset="0"/>
              </a:rPr>
              <a:t>יובל זילבר</a:t>
            </a:r>
          </a:p>
          <a:p>
            <a:pPr algn="ctr"/>
            <a:r>
              <a:rPr lang="he-IL" sz="2000" dirty="0">
                <a:latin typeface="Segoe UI Semilight" panose="020B0402040204020203" pitchFamily="34" charset="0"/>
                <a:cs typeface="Segoe UI Semilight" panose="020B0402040204020203" pitchFamily="34" charset="0"/>
              </a:rPr>
              <a:t>נפל בתאריך 1/11/2023</a:t>
            </a:r>
          </a:p>
        </p:txBody>
      </p:sp>
      <p:pic>
        <p:nvPicPr>
          <p:cNvPr id="6" name="תמונה 5" descr="תמונה שמכילה פני אדם, אדם, לבוש, חיוך&#10;&#10;התיאור נוצר באופן אוטומטי">
            <a:extLst>
              <a:ext uri="{FF2B5EF4-FFF2-40B4-BE49-F238E27FC236}">
                <a16:creationId xmlns:a16="http://schemas.microsoft.com/office/drawing/2014/main" id="{1C807ED9-2ABC-D318-C7A1-22DA1A64FC8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82206" y="468631"/>
            <a:ext cx="3096000" cy="3928964"/>
          </a:xfrm>
          <a:prstGeom prst="rect">
            <a:avLst/>
          </a:prstGeom>
        </p:spPr>
      </p:pic>
      <p:sp>
        <p:nvSpPr>
          <p:cNvPr id="2" name="כותרת 1">
            <a:extLst>
              <a:ext uri="{FF2B5EF4-FFF2-40B4-BE49-F238E27FC236}">
                <a16:creationId xmlns:a16="http://schemas.microsoft.com/office/drawing/2014/main" id="{C3C2FA1B-1E6F-4D6A-99D2-8973F89C65B5}"/>
              </a:ext>
            </a:extLst>
          </p:cNvPr>
          <p:cNvSpPr>
            <a:spLocks noGrp="1"/>
          </p:cNvSpPr>
          <p:nvPr>
            <p:ph type="title"/>
          </p:nvPr>
        </p:nvSpPr>
        <p:spPr>
          <a:xfrm>
            <a:off x="838200" y="-1325563"/>
            <a:ext cx="10515600" cy="1325563"/>
          </a:xfrm>
        </p:spPr>
        <p:txBody>
          <a:bodyPr vert="horz" lIns="91440" tIns="45720" rIns="91440" bIns="45720" rtlCol="1" anchor="b">
            <a:normAutofit/>
          </a:bodyPr>
          <a:lstStyle/>
          <a:p>
            <a:r>
              <a:rPr lang="he-IL" dirty="0"/>
              <a:t>.</a:t>
            </a:r>
          </a:p>
        </p:txBody>
      </p:sp>
    </p:spTree>
    <p:extLst>
      <p:ext uri="{BB962C8B-B14F-4D97-AF65-F5344CB8AC3E}">
        <p14:creationId xmlns:p14="http://schemas.microsoft.com/office/powerpoint/2010/main" val="2618351832"/>
      </p:ext>
    </p:extLst>
  </p:cSld>
  <p:clrMapOvr>
    <a:masterClrMapping/>
  </p:clrMapOvr>
  <mc:AlternateContent xmlns:mc="http://schemas.openxmlformats.org/markup-compatibility/2006" xmlns:p14="http://schemas.microsoft.com/office/powerpoint/2010/main">
    <mc:Choice Requires="p14">
      <p:transition spd="slow" p14:dur="3400" advClick="0" advTm="40000">
        <p14:reveal thruBlk="1"/>
      </p:transition>
    </mc:Choice>
    <mc:Fallback xmlns="">
      <p:transition spd="slow" advClick="0" advTm="40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תמונה 4" descr="נרות אור תה דולקים">
            <a:extLst>
              <a:ext uri="{FF2B5EF4-FFF2-40B4-BE49-F238E27FC236}">
                <a16:creationId xmlns:a16="http://schemas.microsoft.com/office/drawing/2014/main" id="{8A3CC0F2-C3A1-FE98-7E60-646752B83F3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34" name="Rectangle 1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מלבן 3">
            <a:extLst>
              <a:ext uri="{FF2B5EF4-FFF2-40B4-BE49-F238E27FC236}">
                <a16:creationId xmlns:a16="http://schemas.microsoft.com/office/drawing/2014/main" id="{20326FD3-A654-B5CF-B026-5A1946CFAD29}"/>
              </a:ext>
            </a:extLst>
          </p:cNvPr>
          <p:cNvSpPr/>
          <p:nvPr/>
        </p:nvSpPr>
        <p:spPr>
          <a:xfrm>
            <a:off x="6630206" y="549000"/>
            <a:ext cx="5040000" cy="5760000"/>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2200" dirty="0">
                <a:latin typeface="Segoe UI Semilight" panose="020B0402040204020203" pitchFamily="34" charset="0"/>
                <a:cs typeface="Segoe UI Semilight" panose="020B0402040204020203" pitchFamily="34" charset="0"/>
              </a:rPr>
              <a:t>יהונתן גדל והתחנך ביישוב כרמי צור, הוא למד בישיבת ׳נווה שמואל׳ באפרת בתוכנית מצטיינים ולאחר מכן המשיך למכינה הקדם צבאית ׳אדרת׳. בשירות הצבאי התנדב בחטיבת הצנחנים והמשיך את המורשת של משפחתו. </a:t>
            </a:r>
          </a:p>
          <a:p>
            <a:r>
              <a:rPr lang="he-IL" sz="2200" dirty="0">
                <a:latin typeface="Segoe UI Semilight" panose="020B0402040204020203" pitchFamily="34" charset="0"/>
                <a:cs typeface="Segoe UI Semilight" panose="020B0402040204020203" pitchFamily="34" charset="0"/>
              </a:rPr>
              <a:t>יהונתן, בן ראשון להוריו משה ואיילת, היה ילד אהוב, חבר טוב ואח מסור. הוא הצטיין בכל תחום שעסק בו ועשה זאת בדרך הכי אצילית וענווה שיש.</a:t>
            </a:r>
          </a:p>
          <a:p>
            <a:r>
              <a:rPr lang="he-IL" sz="2200" dirty="0">
                <a:latin typeface="Segoe UI Semilight" panose="020B0402040204020203" pitchFamily="34" charset="0"/>
                <a:cs typeface="Segoe UI Semilight" panose="020B0402040204020203" pitchFamily="34" charset="0"/>
              </a:rPr>
              <a:t>יהונתן חתם על כרטיס אדי, מה שאפשר להוריו להמשיך את דרכו האצילית והמיוחדת, ולהציל את חייהם של שישה אנשים, בניהם תינוקת בת 8 חודשים</a:t>
            </a:r>
            <a:r>
              <a:rPr lang="he-IL" sz="2400" dirty="0">
                <a:latin typeface="Segoe UI Semilight" panose="020B0402040204020203" pitchFamily="34" charset="0"/>
                <a:cs typeface="Segoe UI Semilight" panose="020B0402040204020203" pitchFamily="34" charset="0"/>
              </a:rPr>
              <a:t>.</a:t>
            </a:r>
          </a:p>
          <a:p>
            <a:endParaRPr lang="he-IL" sz="2400" dirty="0">
              <a:latin typeface="Segoe UI Semilight" panose="020B0402040204020203" pitchFamily="34" charset="0"/>
              <a:cs typeface="Segoe UI Semilight" panose="020B0402040204020203" pitchFamily="34" charset="0"/>
            </a:endParaRPr>
          </a:p>
          <a:p>
            <a:pPr algn="ctr"/>
            <a:r>
              <a:rPr lang="he-IL" sz="2000" dirty="0">
                <a:latin typeface="Segoe UI Semilight" panose="020B0402040204020203" pitchFamily="34" charset="0"/>
                <a:cs typeface="Segoe UI Semilight" panose="020B0402040204020203" pitchFamily="34" charset="0"/>
              </a:rPr>
              <a:t>יהי זכרו ברוך</a:t>
            </a:r>
          </a:p>
        </p:txBody>
      </p:sp>
      <p:sp>
        <p:nvSpPr>
          <p:cNvPr id="7" name="מלבן 6">
            <a:extLst>
              <a:ext uri="{FF2B5EF4-FFF2-40B4-BE49-F238E27FC236}">
                <a16:creationId xmlns:a16="http://schemas.microsoft.com/office/drawing/2014/main" id="{32714FC8-BF01-602A-B2B7-44D5CA139825}"/>
              </a:ext>
            </a:extLst>
          </p:cNvPr>
          <p:cNvSpPr/>
          <p:nvPr/>
        </p:nvSpPr>
        <p:spPr>
          <a:xfrm>
            <a:off x="284812" y="4440511"/>
            <a:ext cx="3096000" cy="1030899"/>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b="1" dirty="0">
                <a:latin typeface="Segoe UI Semilight" panose="020B0402040204020203" pitchFamily="34" charset="0"/>
                <a:cs typeface="Segoe UI Semilight" panose="020B0402040204020203" pitchFamily="34" charset="0"/>
              </a:rPr>
              <a:t>סמ"ר יהונתן יצחק סמו </a:t>
            </a:r>
          </a:p>
          <a:p>
            <a:pPr algn="ctr"/>
            <a:r>
              <a:rPr lang="he-IL" sz="2000" dirty="0">
                <a:latin typeface="Segoe UI Semilight" panose="020B0402040204020203" pitchFamily="34" charset="0"/>
                <a:cs typeface="Segoe UI Semilight" panose="020B0402040204020203" pitchFamily="34" charset="0"/>
              </a:rPr>
              <a:t>נפל בתאריך 10/11/2023</a:t>
            </a:r>
          </a:p>
        </p:txBody>
      </p:sp>
      <p:pic>
        <p:nvPicPr>
          <p:cNvPr id="6" name="תמונה 5" descr="תמונה שמכילה אדם, לבוש, עץ, פני אדם&#10;&#10;התיאור נוצר באופן אוטומטי">
            <a:extLst>
              <a:ext uri="{FF2B5EF4-FFF2-40B4-BE49-F238E27FC236}">
                <a16:creationId xmlns:a16="http://schemas.microsoft.com/office/drawing/2014/main" id="{C265E0CA-3DEF-3432-033C-3041FA743FEB}"/>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84812" y="242920"/>
            <a:ext cx="3096000" cy="4140000"/>
          </a:xfrm>
          <a:prstGeom prst="rect">
            <a:avLst/>
          </a:prstGeom>
        </p:spPr>
      </p:pic>
      <p:sp>
        <p:nvSpPr>
          <p:cNvPr id="2" name="כותרת 1">
            <a:extLst>
              <a:ext uri="{FF2B5EF4-FFF2-40B4-BE49-F238E27FC236}">
                <a16:creationId xmlns:a16="http://schemas.microsoft.com/office/drawing/2014/main" id="{ACC1E992-986B-4ADC-BC7C-9AC6A2A08548}"/>
              </a:ext>
            </a:extLst>
          </p:cNvPr>
          <p:cNvSpPr>
            <a:spLocks noGrp="1"/>
          </p:cNvSpPr>
          <p:nvPr>
            <p:ph type="title"/>
          </p:nvPr>
        </p:nvSpPr>
        <p:spPr>
          <a:xfrm>
            <a:off x="838200" y="-1325563"/>
            <a:ext cx="10515600" cy="1325563"/>
          </a:xfrm>
        </p:spPr>
        <p:txBody>
          <a:bodyPr vert="horz" lIns="91440" tIns="45720" rIns="91440" bIns="45720" rtlCol="1" anchor="b">
            <a:normAutofit/>
          </a:bodyPr>
          <a:lstStyle/>
          <a:p>
            <a:r>
              <a:rPr lang="he-IL" dirty="0"/>
              <a:t>.</a:t>
            </a:r>
          </a:p>
        </p:txBody>
      </p:sp>
    </p:spTree>
    <p:extLst>
      <p:ext uri="{BB962C8B-B14F-4D97-AF65-F5344CB8AC3E}">
        <p14:creationId xmlns:p14="http://schemas.microsoft.com/office/powerpoint/2010/main" val="734033927"/>
      </p:ext>
    </p:extLst>
  </p:cSld>
  <p:clrMapOvr>
    <a:masterClrMapping/>
  </p:clrMapOvr>
  <mc:AlternateContent xmlns:mc="http://schemas.openxmlformats.org/markup-compatibility/2006" xmlns:p14="http://schemas.microsoft.com/office/powerpoint/2010/main">
    <mc:Choice Requires="p14">
      <p:transition spd="slow" p14:dur="3400" advClick="0" advTm="40000">
        <p14:reveal thruBlk="1"/>
      </p:transition>
    </mc:Choice>
    <mc:Fallback xmlns="">
      <p:transition spd="slow" advClick="0" advTm="40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תמונה 4" descr="נרות אור תה דולקים">
            <a:extLst>
              <a:ext uri="{FF2B5EF4-FFF2-40B4-BE49-F238E27FC236}">
                <a16:creationId xmlns:a16="http://schemas.microsoft.com/office/drawing/2014/main" id="{8A3CC0F2-C3A1-FE98-7E60-646752B83F3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3" name="Rectangle 2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תיבת טקסט 5">
            <a:extLst>
              <a:ext uri="{FF2B5EF4-FFF2-40B4-BE49-F238E27FC236}">
                <a16:creationId xmlns:a16="http://schemas.microsoft.com/office/drawing/2014/main" id="{C4A0B9D1-F85B-DD72-E51A-43E06FB6C217}"/>
              </a:ext>
            </a:extLst>
          </p:cNvPr>
          <p:cNvSpPr txBox="1"/>
          <p:nvPr/>
        </p:nvSpPr>
        <p:spPr>
          <a:xfrm>
            <a:off x="523875" y="5317240"/>
            <a:ext cx="11210925" cy="744836"/>
          </a:xfrm>
          <a:prstGeom prst="rect">
            <a:avLst/>
          </a:prstGeom>
        </p:spPr>
        <p:txBody>
          <a:bodyPr vert="horz" lIns="91440" tIns="45720" rIns="91440" bIns="45720" rtlCol="0" anchor="ctr">
            <a:normAutofit lnSpcReduction="10000"/>
          </a:bodyPr>
          <a:lstStyle/>
          <a:p>
            <a:pPr algn="ctr" rtl="0">
              <a:lnSpc>
                <a:spcPct val="90000"/>
              </a:lnSpc>
              <a:spcBef>
                <a:spcPct val="0"/>
              </a:spcBef>
              <a:spcAft>
                <a:spcPts val="600"/>
              </a:spcAft>
            </a:pPr>
            <a:r>
              <a:rPr lang="he-IL" sz="4800" b="1" dirty="0">
                <a:latin typeface="Segoe UI Semilight" panose="020B0402040204020203" pitchFamily="34" charset="0"/>
                <a:ea typeface="+mj-ea"/>
                <a:cs typeface="Segoe UI Semilight" panose="020B0402040204020203" pitchFamily="34" charset="0"/>
              </a:rPr>
              <a:t>יזכור</a:t>
            </a:r>
            <a:endParaRPr lang="en-US" sz="4800" b="1" dirty="0">
              <a:latin typeface="Segoe UI Semilight" panose="020B0402040204020203" pitchFamily="34" charset="0"/>
              <a:ea typeface="+mj-ea"/>
              <a:cs typeface="Segoe UI Semilight" panose="020B0402040204020203" pitchFamily="34" charset="0"/>
            </a:endParaRPr>
          </a:p>
        </p:txBody>
      </p:sp>
      <p:cxnSp>
        <p:nvCxnSpPr>
          <p:cNvPr id="25" name="Straight Connector 2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כותרת 1">
            <a:extLst>
              <a:ext uri="{FF2B5EF4-FFF2-40B4-BE49-F238E27FC236}">
                <a16:creationId xmlns:a16="http://schemas.microsoft.com/office/drawing/2014/main" id="{25E25C49-8361-4BD4-AE56-91EC91A58ABF}"/>
              </a:ext>
            </a:extLst>
          </p:cNvPr>
          <p:cNvSpPr>
            <a:spLocks noGrp="1"/>
          </p:cNvSpPr>
          <p:nvPr>
            <p:ph type="title"/>
          </p:nvPr>
        </p:nvSpPr>
        <p:spPr>
          <a:xfrm>
            <a:off x="838200" y="-1325563"/>
            <a:ext cx="10515600" cy="1325563"/>
          </a:xfrm>
        </p:spPr>
        <p:txBody>
          <a:bodyPr vert="horz" lIns="91440" tIns="45720" rIns="91440" bIns="45720" rtlCol="1" anchor="b">
            <a:normAutofit/>
          </a:bodyPr>
          <a:lstStyle/>
          <a:p>
            <a:r>
              <a:rPr lang="he-IL" dirty="0"/>
              <a:t>יזכור</a:t>
            </a:r>
          </a:p>
        </p:txBody>
      </p:sp>
    </p:spTree>
    <p:extLst>
      <p:ext uri="{BB962C8B-B14F-4D97-AF65-F5344CB8AC3E}">
        <p14:creationId xmlns:p14="http://schemas.microsoft.com/office/powerpoint/2010/main" val="2819544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8A3CC0F2-C3A1-FE98-7E60-646752B83F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473"/>
            <a:ext cx="12191980" cy="6857064"/>
          </a:xfrm>
          <a:prstGeom prst="rect">
            <a:avLst/>
          </a:prstGeom>
        </p:spPr>
      </p:pic>
      <p:sp>
        <p:nvSpPr>
          <p:cNvPr id="34" name="Rectangle 1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מלבן 3">
            <a:extLst>
              <a:ext uri="{FF2B5EF4-FFF2-40B4-BE49-F238E27FC236}">
                <a16:creationId xmlns:a16="http://schemas.microsoft.com/office/drawing/2014/main" id="{20326FD3-A654-B5CF-B026-5A1946CFAD29}"/>
              </a:ext>
            </a:extLst>
          </p:cNvPr>
          <p:cNvSpPr/>
          <p:nvPr/>
        </p:nvSpPr>
        <p:spPr>
          <a:xfrm>
            <a:off x="6630206" y="549000"/>
            <a:ext cx="5040000" cy="5760000"/>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2400" dirty="0">
                <a:latin typeface="Segoe UI Semilight" panose="020B0402040204020203" pitchFamily="34" charset="0"/>
                <a:cs typeface="Segoe UI Semilight" panose="020B0402040204020203" pitchFamily="34" charset="0"/>
              </a:rPr>
              <a:t>במהלך פיגוע הירי ביציאה מירושלים, יובל </a:t>
            </a:r>
            <a:r>
              <a:rPr lang="he-IL" sz="2400" dirty="0" err="1">
                <a:latin typeface="Segoe UI Semilight" panose="020B0402040204020203" pitchFamily="34" charset="0"/>
                <a:cs typeface="Segoe UI Semilight" panose="020B0402040204020203" pitchFamily="34" charset="0"/>
              </a:rPr>
              <a:t>קסטלמן</a:t>
            </a:r>
            <a:r>
              <a:rPr lang="he-IL" sz="2400" dirty="0">
                <a:latin typeface="Segoe UI Semilight" panose="020B0402040204020203" pitchFamily="34" charset="0"/>
                <a:cs typeface="Segoe UI Semilight" panose="020B0402040204020203" pitchFamily="34" charset="0"/>
              </a:rPr>
              <a:t> תושב מבשרת ציון ובן קריית טבעון, הסתער על שני מחבלים ונטרל לפחות אחד מהם. </a:t>
            </a:r>
            <a:br>
              <a:rPr lang="en-US" sz="2400" dirty="0">
                <a:latin typeface="Segoe UI Semilight" panose="020B0402040204020203" pitchFamily="34" charset="0"/>
                <a:cs typeface="Segoe UI Semilight" panose="020B0402040204020203" pitchFamily="34" charset="0"/>
              </a:rPr>
            </a:br>
            <a:r>
              <a:rPr lang="he-IL" sz="2400" dirty="0">
                <a:latin typeface="Segoe UI Semilight" panose="020B0402040204020203" pitchFamily="34" charset="0"/>
                <a:cs typeface="Segoe UI Semilight" panose="020B0402040204020203" pitchFamily="34" charset="0"/>
              </a:rPr>
              <a:t>לאחר מכן נורה על ידי חייל צה"ל במילואים שחשב שהוא מחבל, בעודו על ברכיו, מרים ידיים.</a:t>
            </a:r>
            <a:br>
              <a:rPr lang="en-US" sz="2400" dirty="0">
                <a:latin typeface="Segoe UI Semilight" panose="020B0402040204020203" pitchFamily="34" charset="0"/>
                <a:cs typeface="Segoe UI Semilight" panose="020B0402040204020203" pitchFamily="34" charset="0"/>
              </a:rPr>
            </a:br>
            <a:endParaRPr lang="he-IL" sz="2400" dirty="0">
              <a:latin typeface="Segoe UI Semilight" panose="020B0402040204020203" pitchFamily="34" charset="0"/>
              <a:cs typeface="Segoe UI Semilight" panose="020B0402040204020203" pitchFamily="34" charset="0"/>
            </a:endParaRPr>
          </a:p>
          <a:p>
            <a:r>
              <a:rPr lang="he-IL" sz="2400" dirty="0">
                <a:latin typeface="Segoe UI Semilight" panose="020B0402040204020203" pitchFamily="34" charset="0"/>
                <a:cs typeface="Segoe UI Semilight" panose="020B0402040204020203" pitchFamily="34" charset="0"/>
              </a:rPr>
              <a:t>אדם מיוחד בכל מידותיו, איש גיבור ואמיץ, טוב הלב שלו השתקף בעיניו.</a:t>
            </a:r>
          </a:p>
          <a:p>
            <a:endParaRPr lang="he-IL" sz="2400" dirty="0">
              <a:latin typeface="Segoe UI Semilight" panose="020B0402040204020203" pitchFamily="34" charset="0"/>
              <a:cs typeface="Segoe UI Semilight" panose="020B0402040204020203" pitchFamily="34" charset="0"/>
            </a:endParaRPr>
          </a:p>
          <a:p>
            <a:pPr algn="ctr"/>
            <a:r>
              <a:rPr lang="he-IL" sz="2000" dirty="0">
                <a:latin typeface="Segoe UI Semilight" panose="020B0402040204020203" pitchFamily="34" charset="0"/>
                <a:cs typeface="Segoe UI Semilight" panose="020B0402040204020203" pitchFamily="34" charset="0"/>
              </a:rPr>
              <a:t>יהי זכרו ברוך</a:t>
            </a:r>
          </a:p>
        </p:txBody>
      </p:sp>
      <p:sp>
        <p:nvSpPr>
          <p:cNvPr id="7" name="מלבן 6">
            <a:extLst>
              <a:ext uri="{FF2B5EF4-FFF2-40B4-BE49-F238E27FC236}">
                <a16:creationId xmlns:a16="http://schemas.microsoft.com/office/drawing/2014/main" id="{32714FC8-BF01-602A-B2B7-44D5CA139825}"/>
              </a:ext>
            </a:extLst>
          </p:cNvPr>
          <p:cNvSpPr/>
          <p:nvPr/>
        </p:nvSpPr>
        <p:spPr>
          <a:xfrm>
            <a:off x="282206" y="4440511"/>
            <a:ext cx="3096000" cy="1030899"/>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b="1" dirty="0">
                <a:latin typeface="Segoe UI Semilight" panose="020B0402040204020203" pitchFamily="34" charset="0"/>
                <a:cs typeface="Segoe UI Semilight" panose="020B0402040204020203" pitchFamily="34" charset="0"/>
              </a:rPr>
              <a:t>יובל דורון קסטלמן</a:t>
            </a:r>
          </a:p>
          <a:p>
            <a:pPr algn="ctr"/>
            <a:r>
              <a:rPr lang="he-IL" sz="2000" dirty="0">
                <a:latin typeface="Segoe UI Semilight" panose="020B0402040204020203" pitchFamily="34" charset="0"/>
                <a:cs typeface="Segoe UI Semilight" panose="020B0402040204020203" pitchFamily="34" charset="0"/>
              </a:rPr>
              <a:t>נהרג בתאריך 30/11/2023</a:t>
            </a:r>
          </a:p>
        </p:txBody>
      </p:sp>
      <p:pic>
        <p:nvPicPr>
          <p:cNvPr id="6" name="תמונה 5" descr="תמונה שמכילה פני אדם, אדם, איש, מצח&#10;&#10;התיאור נוצר באופן אוטומטי">
            <a:extLst>
              <a:ext uri="{FF2B5EF4-FFF2-40B4-BE49-F238E27FC236}">
                <a16:creationId xmlns:a16="http://schemas.microsoft.com/office/drawing/2014/main" id="{19E8BE2F-26CD-F948-623B-F50409D697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206" y="358120"/>
            <a:ext cx="3096000" cy="4024800"/>
          </a:xfrm>
          <a:prstGeom prst="rect">
            <a:avLst/>
          </a:prstGeom>
        </p:spPr>
      </p:pic>
      <p:sp>
        <p:nvSpPr>
          <p:cNvPr id="2" name="כותרת 1">
            <a:extLst>
              <a:ext uri="{FF2B5EF4-FFF2-40B4-BE49-F238E27FC236}">
                <a16:creationId xmlns:a16="http://schemas.microsoft.com/office/drawing/2014/main" id="{0018B316-1949-4DE1-A7A2-97E18F799C10}"/>
              </a:ext>
            </a:extLst>
          </p:cNvPr>
          <p:cNvSpPr>
            <a:spLocks noGrp="1"/>
          </p:cNvSpPr>
          <p:nvPr>
            <p:ph type="title"/>
          </p:nvPr>
        </p:nvSpPr>
        <p:spPr>
          <a:xfrm>
            <a:off x="838200" y="-1325563"/>
            <a:ext cx="10515600" cy="1325563"/>
          </a:xfrm>
        </p:spPr>
        <p:txBody>
          <a:bodyPr vert="horz" lIns="91440" tIns="45720" rIns="91440" bIns="45720" rtlCol="1" anchor="b">
            <a:normAutofit/>
          </a:bodyPr>
          <a:lstStyle/>
          <a:p>
            <a:r>
              <a:rPr lang="he-IL" dirty="0"/>
              <a:t>.</a:t>
            </a:r>
          </a:p>
        </p:txBody>
      </p:sp>
    </p:spTree>
    <p:extLst>
      <p:ext uri="{BB962C8B-B14F-4D97-AF65-F5344CB8AC3E}">
        <p14:creationId xmlns:p14="http://schemas.microsoft.com/office/powerpoint/2010/main" val="3534980236"/>
      </p:ext>
    </p:extLst>
  </p:cSld>
  <p:clrMapOvr>
    <a:masterClrMapping/>
  </p:clrMapOvr>
  <mc:AlternateContent xmlns:mc="http://schemas.openxmlformats.org/markup-compatibility/2006" xmlns:p14="http://schemas.microsoft.com/office/powerpoint/2010/main">
    <mc:Choice Requires="p14">
      <p:transition spd="slow" p14:dur="3400" advClick="0" advTm="40000">
        <p14:reveal thruBlk="1"/>
      </p:transition>
    </mc:Choice>
    <mc:Fallback xmlns="">
      <p:transition spd="slow" advClick="0" advTm="40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תמונה 4" descr="נרות אור תה דולקים">
            <a:extLst>
              <a:ext uri="{FF2B5EF4-FFF2-40B4-BE49-F238E27FC236}">
                <a16:creationId xmlns:a16="http://schemas.microsoft.com/office/drawing/2014/main" id="{8A3CC0F2-C3A1-FE98-7E60-646752B83F3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34" name="Rectangle 1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מלבן 3">
            <a:extLst>
              <a:ext uri="{FF2B5EF4-FFF2-40B4-BE49-F238E27FC236}">
                <a16:creationId xmlns:a16="http://schemas.microsoft.com/office/drawing/2014/main" id="{20326FD3-A654-B5CF-B026-5A1946CFAD29}"/>
              </a:ext>
            </a:extLst>
          </p:cNvPr>
          <p:cNvSpPr/>
          <p:nvPr/>
        </p:nvSpPr>
        <p:spPr>
          <a:xfrm>
            <a:off x="6612622" y="549000"/>
            <a:ext cx="5040000" cy="5760000"/>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2200" dirty="0">
                <a:latin typeface="Segoe UI Semilight" panose="020B0402040204020203" pitchFamily="34" charset="0"/>
                <a:cs typeface="Segoe UI Semilight" panose="020B0402040204020203" pitchFamily="34" charset="0"/>
              </a:rPr>
              <a:t>יונתן היה בן 25 בנופלו , לוחם בגדוד ההנדסה 603 עוצבת 'סער מגלן' (7) , נפל בקרב בדרום רצועת עזה.</a:t>
            </a:r>
          </a:p>
          <a:p>
            <a:r>
              <a:rPr lang="he-IL" sz="2200" dirty="0">
                <a:latin typeface="Segoe UI Semilight" panose="020B0402040204020203" pitchFamily="34" charset="0"/>
                <a:cs typeface="Segoe UI Semilight" panose="020B0402040204020203" pitchFamily="34" charset="0"/>
              </a:rPr>
              <a:t>יונתן נולד בעיר רוצ'סטר למשפחה נוצרית, במהלך לימודיו באוניברסיטה בניו יורק הוא הכיר חברים יהודים התאהב בקהילה ובדת,  והחליט להתגייר. הוא עבר תהליך גיור ועלה לארץ בשנת 2020 במטרה להתגייס לצה"ל.</a:t>
            </a:r>
          </a:p>
          <a:p>
            <a:r>
              <a:rPr lang="he-IL" sz="2200" dirty="0">
                <a:latin typeface="Segoe UI Semilight" panose="020B0402040204020203" pitchFamily="34" charset="0"/>
                <a:cs typeface="Segoe UI Semilight" panose="020B0402040204020203" pitchFamily="34" charset="0"/>
              </a:rPr>
              <a:t>יונתן למד לתואר שני בישראל והתנדב במד"א הוא אהב להציל חיים ולעזור לניצולי שואה ומשפחות נזקקות.</a:t>
            </a:r>
          </a:p>
          <a:p>
            <a:r>
              <a:rPr lang="he-IL" sz="2200" dirty="0">
                <a:latin typeface="Segoe UI Semilight" panose="020B0402040204020203" pitchFamily="34" charset="0"/>
                <a:cs typeface="Segoe UI Semilight" panose="020B0402040204020203" pitchFamily="34" charset="0"/>
              </a:rPr>
              <a:t>על פי בקשת משפחתו יונתן נקבר בארה"ב , הותיר אחריו הורים ושני אחים.</a:t>
            </a:r>
          </a:p>
          <a:p>
            <a:endParaRPr lang="he-IL" sz="2200" dirty="0">
              <a:latin typeface="Segoe UI Semilight" panose="020B0402040204020203" pitchFamily="34" charset="0"/>
              <a:cs typeface="Segoe UI Semilight" panose="020B0402040204020203" pitchFamily="34" charset="0"/>
            </a:endParaRPr>
          </a:p>
          <a:p>
            <a:pPr algn="ctr"/>
            <a:r>
              <a:rPr lang="he-IL" sz="2000" dirty="0">
                <a:latin typeface="Segoe UI Semilight" panose="020B0402040204020203" pitchFamily="34" charset="0"/>
                <a:cs typeface="Segoe UI Semilight" panose="020B0402040204020203" pitchFamily="34" charset="0"/>
              </a:rPr>
              <a:t>יהי זכרו ברוך</a:t>
            </a:r>
          </a:p>
        </p:txBody>
      </p:sp>
      <p:sp>
        <p:nvSpPr>
          <p:cNvPr id="7" name="מלבן 6">
            <a:extLst>
              <a:ext uri="{FF2B5EF4-FFF2-40B4-BE49-F238E27FC236}">
                <a16:creationId xmlns:a16="http://schemas.microsoft.com/office/drawing/2014/main" id="{32714FC8-BF01-602A-B2B7-44D5CA139825}"/>
              </a:ext>
            </a:extLst>
          </p:cNvPr>
          <p:cNvSpPr/>
          <p:nvPr/>
        </p:nvSpPr>
        <p:spPr>
          <a:xfrm>
            <a:off x="273414" y="4512777"/>
            <a:ext cx="3096000" cy="1030899"/>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b="1" dirty="0">
                <a:latin typeface="Segoe UI Semilight" panose="020B0402040204020203" pitchFamily="34" charset="0"/>
                <a:cs typeface="Segoe UI Semilight" panose="020B0402040204020203" pitchFamily="34" charset="0"/>
              </a:rPr>
              <a:t>סמ"ר יונתן דין חיים</a:t>
            </a:r>
          </a:p>
          <a:p>
            <a:pPr algn="ctr"/>
            <a:r>
              <a:rPr lang="he-IL" sz="2000" dirty="0">
                <a:latin typeface="Segoe UI Semilight" panose="020B0402040204020203" pitchFamily="34" charset="0"/>
                <a:cs typeface="Segoe UI Semilight" panose="020B0402040204020203" pitchFamily="34" charset="0"/>
              </a:rPr>
              <a:t>נפל בתאריך 8/12/2023</a:t>
            </a:r>
          </a:p>
        </p:txBody>
      </p:sp>
      <p:pic>
        <p:nvPicPr>
          <p:cNvPr id="6" name="תמונה 5" descr="תמונה שמכילה לבוש, כלי נשק, בחוץ, אדם&#10;&#10;התיאור נוצר באופן אוטומטי">
            <a:extLst>
              <a:ext uri="{FF2B5EF4-FFF2-40B4-BE49-F238E27FC236}">
                <a16:creationId xmlns:a16="http://schemas.microsoft.com/office/drawing/2014/main" id="{E6D9A538-BE6D-5FF9-E337-8FE018366C6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73414" y="269584"/>
            <a:ext cx="3096000" cy="4128000"/>
          </a:xfrm>
          <a:prstGeom prst="rect">
            <a:avLst/>
          </a:prstGeom>
        </p:spPr>
      </p:pic>
      <p:sp>
        <p:nvSpPr>
          <p:cNvPr id="2" name="כותרת 1">
            <a:extLst>
              <a:ext uri="{FF2B5EF4-FFF2-40B4-BE49-F238E27FC236}">
                <a16:creationId xmlns:a16="http://schemas.microsoft.com/office/drawing/2014/main" id="{53EC4DBC-2F86-48F2-9994-8724CD23D61C}"/>
              </a:ext>
            </a:extLst>
          </p:cNvPr>
          <p:cNvSpPr>
            <a:spLocks noGrp="1"/>
          </p:cNvSpPr>
          <p:nvPr>
            <p:ph type="title"/>
          </p:nvPr>
        </p:nvSpPr>
        <p:spPr>
          <a:xfrm>
            <a:off x="838200" y="-1325563"/>
            <a:ext cx="10515600" cy="1325563"/>
          </a:xfrm>
        </p:spPr>
        <p:txBody>
          <a:bodyPr vert="horz" lIns="91440" tIns="45720" rIns="91440" bIns="45720" rtlCol="1" anchor="b">
            <a:normAutofit/>
          </a:bodyPr>
          <a:lstStyle/>
          <a:p>
            <a:r>
              <a:rPr lang="he-IL" dirty="0"/>
              <a:t>.</a:t>
            </a:r>
          </a:p>
        </p:txBody>
      </p:sp>
    </p:spTree>
    <p:extLst>
      <p:ext uri="{BB962C8B-B14F-4D97-AF65-F5344CB8AC3E}">
        <p14:creationId xmlns:p14="http://schemas.microsoft.com/office/powerpoint/2010/main" val="2492517717"/>
      </p:ext>
    </p:extLst>
  </p:cSld>
  <p:clrMapOvr>
    <a:masterClrMapping/>
  </p:clrMapOvr>
  <mc:AlternateContent xmlns:mc="http://schemas.openxmlformats.org/markup-compatibility/2006" xmlns:p14="http://schemas.microsoft.com/office/powerpoint/2010/main">
    <mc:Choice Requires="p14">
      <p:transition spd="slow" p14:dur="3400" advClick="0" advTm="40000">
        <p14:reveal thruBlk="1"/>
      </p:transition>
    </mc:Choice>
    <mc:Fallback xmlns="">
      <p:transition spd="slow" advClick="0" advTm="40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תמונה 4" descr="נרות אור תה דולקים">
            <a:extLst>
              <a:ext uri="{FF2B5EF4-FFF2-40B4-BE49-F238E27FC236}">
                <a16:creationId xmlns:a16="http://schemas.microsoft.com/office/drawing/2014/main" id="{8A3CC0F2-C3A1-FE98-7E60-646752B83F3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34" name="Rectangle 1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מלבן 3">
            <a:extLst>
              <a:ext uri="{FF2B5EF4-FFF2-40B4-BE49-F238E27FC236}">
                <a16:creationId xmlns:a16="http://schemas.microsoft.com/office/drawing/2014/main" id="{20326FD3-A654-B5CF-B026-5A1946CFAD29}"/>
              </a:ext>
            </a:extLst>
          </p:cNvPr>
          <p:cNvSpPr/>
          <p:nvPr/>
        </p:nvSpPr>
        <p:spPr>
          <a:xfrm>
            <a:off x="6630206" y="549000"/>
            <a:ext cx="5040000" cy="5760000"/>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2200" dirty="0">
                <a:latin typeface="Segoe UI Semilight" panose="020B0402040204020203" pitchFamily="34" charset="0"/>
                <a:cs typeface="Segoe UI Semilight" panose="020B0402040204020203" pitchFamily="34" charset="0"/>
              </a:rPr>
              <a:t>כשהתבשרתי בבשורה המרה כי יוסי נרצח בפיגוע חשתי בברור את נכונות המשפט כי בורא עולם לוקח אליו את הטובים ביותר, כי יוסי היה מהטובים ביותר.</a:t>
            </a:r>
          </a:p>
          <a:p>
            <a:r>
              <a:rPr lang="he-IL" sz="2200" dirty="0">
                <a:latin typeface="Segoe UI Semilight" panose="020B0402040204020203" pitchFamily="34" charset="0"/>
                <a:cs typeface="Segoe UI Semilight" panose="020B0402040204020203" pitchFamily="34" charset="0"/>
              </a:rPr>
              <a:t>יוסי אהב מאוד את כל החבר'ה ותמיד היה ממארגני המפגשים החברתיים, ובנוסף ווידא שכולם יודעים על המפגש וכן שכולם באים. רב מפגשי ה-על האש שהיו נערכו על גג ביתו.</a:t>
            </a:r>
          </a:p>
          <a:p>
            <a:r>
              <a:rPr lang="he-IL" sz="2200" dirty="0">
                <a:latin typeface="Segoe UI Semilight" panose="020B0402040204020203" pitchFamily="34" charset="0"/>
                <a:cs typeface="Segoe UI Semilight" panose="020B0402040204020203" pitchFamily="34" charset="0"/>
              </a:rPr>
              <a:t>הוא היה כריזמטי, מצחיק ותמיד מוכן להושיט יד ולעזור. </a:t>
            </a:r>
          </a:p>
          <a:p>
            <a:r>
              <a:rPr lang="he-IL" sz="2200" dirty="0">
                <a:latin typeface="Segoe UI Semilight" panose="020B0402040204020203" pitchFamily="34" charset="0"/>
                <a:cs typeface="Segoe UI Semilight" panose="020B0402040204020203" pitchFamily="34" charset="0"/>
              </a:rPr>
              <a:t>זכורים לי הטיולים עם יוסי, מפגשי שישי בערב בבני- עקיבא. התלתלים של יוסי. שוט יוסי שאין שני לו.</a:t>
            </a:r>
          </a:p>
          <a:p>
            <a:endParaRPr lang="he-IL" sz="2200" dirty="0">
              <a:latin typeface="Segoe UI Semilight" panose="020B0402040204020203" pitchFamily="34" charset="0"/>
              <a:cs typeface="Segoe UI Semilight" panose="020B0402040204020203" pitchFamily="34" charset="0"/>
            </a:endParaRPr>
          </a:p>
          <a:p>
            <a:pPr algn="ctr"/>
            <a:r>
              <a:rPr lang="he-IL" sz="2000" dirty="0">
                <a:latin typeface="Segoe UI Semilight" panose="020B0402040204020203" pitchFamily="34" charset="0"/>
                <a:cs typeface="Segoe UI Semilight" panose="020B0402040204020203" pitchFamily="34" charset="0"/>
              </a:rPr>
              <a:t>יהי זכרו ברוך</a:t>
            </a:r>
          </a:p>
        </p:txBody>
      </p:sp>
      <p:sp>
        <p:nvSpPr>
          <p:cNvPr id="7" name="מלבן 6">
            <a:extLst>
              <a:ext uri="{FF2B5EF4-FFF2-40B4-BE49-F238E27FC236}">
                <a16:creationId xmlns:a16="http://schemas.microsoft.com/office/drawing/2014/main" id="{32714FC8-BF01-602A-B2B7-44D5CA139825}"/>
              </a:ext>
            </a:extLst>
          </p:cNvPr>
          <p:cNvSpPr/>
          <p:nvPr/>
        </p:nvSpPr>
        <p:spPr>
          <a:xfrm>
            <a:off x="254332" y="4440511"/>
            <a:ext cx="3096000" cy="1030899"/>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b="1" dirty="0">
                <a:latin typeface="Segoe UI Semilight" panose="020B0402040204020203" pitchFamily="34" charset="0"/>
                <a:cs typeface="Segoe UI Semilight" panose="020B0402040204020203" pitchFamily="34" charset="0"/>
              </a:rPr>
              <a:t>סמ"ר יוסף (יוסי) עטייה</a:t>
            </a:r>
          </a:p>
          <a:p>
            <a:pPr algn="ctr"/>
            <a:r>
              <a:rPr lang="he-IL" sz="2000" dirty="0">
                <a:latin typeface="Segoe UI Semilight" panose="020B0402040204020203" pitchFamily="34" charset="0"/>
                <a:cs typeface="Segoe UI Semilight" panose="020B0402040204020203" pitchFamily="34" charset="0"/>
              </a:rPr>
              <a:t>נרצח בתאריך 7/01/2005</a:t>
            </a:r>
          </a:p>
        </p:txBody>
      </p:sp>
      <p:pic>
        <p:nvPicPr>
          <p:cNvPr id="6" name="תמונה 5" descr="תמונה שמכילה פני אדם, אדם, לבוש, מצח&#10;&#10;התיאור נוצר באופן אוטומטי">
            <a:extLst>
              <a:ext uri="{FF2B5EF4-FFF2-40B4-BE49-F238E27FC236}">
                <a16:creationId xmlns:a16="http://schemas.microsoft.com/office/drawing/2014/main" id="{5F4EDA14-9F9E-2C4C-E263-13BF77FE2C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332" y="169938"/>
            <a:ext cx="3096000" cy="4215828"/>
          </a:xfrm>
          <a:prstGeom prst="rect">
            <a:avLst/>
          </a:prstGeom>
        </p:spPr>
      </p:pic>
      <p:sp>
        <p:nvSpPr>
          <p:cNvPr id="2" name="כותרת 1">
            <a:extLst>
              <a:ext uri="{FF2B5EF4-FFF2-40B4-BE49-F238E27FC236}">
                <a16:creationId xmlns:a16="http://schemas.microsoft.com/office/drawing/2014/main" id="{840530F2-EF7B-4876-A41B-5F4EEE5CE1A7}"/>
              </a:ext>
            </a:extLst>
          </p:cNvPr>
          <p:cNvSpPr>
            <a:spLocks noGrp="1"/>
          </p:cNvSpPr>
          <p:nvPr>
            <p:ph type="title"/>
          </p:nvPr>
        </p:nvSpPr>
        <p:spPr>
          <a:xfrm>
            <a:off x="838200" y="-1325563"/>
            <a:ext cx="10515600" cy="1325563"/>
          </a:xfrm>
        </p:spPr>
        <p:txBody>
          <a:bodyPr vert="horz" lIns="91440" tIns="45720" rIns="91440" bIns="45720" rtlCol="1" anchor="b">
            <a:normAutofit/>
          </a:bodyPr>
          <a:lstStyle/>
          <a:p>
            <a:r>
              <a:rPr lang="he-IL" dirty="0"/>
              <a:t>.</a:t>
            </a:r>
          </a:p>
        </p:txBody>
      </p:sp>
    </p:spTree>
    <p:extLst>
      <p:ext uri="{BB962C8B-B14F-4D97-AF65-F5344CB8AC3E}">
        <p14:creationId xmlns:p14="http://schemas.microsoft.com/office/powerpoint/2010/main" val="1524003910"/>
      </p:ext>
    </p:extLst>
  </p:cSld>
  <p:clrMapOvr>
    <a:masterClrMapping/>
  </p:clrMapOvr>
  <mc:AlternateContent xmlns:mc="http://schemas.openxmlformats.org/markup-compatibility/2006" xmlns:p14="http://schemas.microsoft.com/office/powerpoint/2010/main">
    <mc:Choice Requires="p14">
      <p:transition spd="slow" p14:dur="3400" advClick="0" advTm="40000">
        <p14:reveal thruBlk="1"/>
      </p:transition>
    </mc:Choice>
    <mc:Fallback xmlns="">
      <p:transition spd="slow" advClick="0" advTm="40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תמונה 4" descr="נרות אור תה דולקים">
            <a:extLst>
              <a:ext uri="{FF2B5EF4-FFF2-40B4-BE49-F238E27FC236}">
                <a16:creationId xmlns:a16="http://schemas.microsoft.com/office/drawing/2014/main" id="{8A3CC0F2-C3A1-FE98-7E60-646752B83F3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p:blipFill>
        <p:spPr>
          <a:xfrm>
            <a:off x="20" y="-18332"/>
            <a:ext cx="12191980" cy="6857990"/>
          </a:xfrm>
          <a:prstGeom prst="rect">
            <a:avLst/>
          </a:prstGeom>
        </p:spPr>
      </p:pic>
      <p:sp>
        <p:nvSpPr>
          <p:cNvPr id="34" name="Rectangle 1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מלבן 3">
            <a:extLst>
              <a:ext uri="{FF2B5EF4-FFF2-40B4-BE49-F238E27FC236}">
                <a16:creationId xmlns:a16="http://schemas.microsoft.com/office/drawing/2014/main" id="{20326FD3-A654-B5CF-B026-5A1946CFAD29}"/>
              </a:ext>
            </a:extLst>
          </p:cNvPr>
          <p:cNvSpPr/>
          <p:nvPr/>
        </p:nvSpPr>
        <p:spPr>
          <a:xfrm>
            <a:off x="6630206" y="549000"/>
            <a:ext cx="5040000" cy="5760000"/>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2400" dirty="0">
                <a:latin typeface="Segoe UI Semilight" panose="020B0402040204020203" pitchFamily="34" charset="0"/>
                <a:cs typeface="Segoe UI Semilight" panose="020B0402040204020203" pitchFamily="34" charset="0"/>
              </a:rPr>
              <a:t>יפתח גורני - בן קיבוץ נען, למדנו יחד בתיכון שבגבעת ברנר.</a:t>
            </a:r>
          </a:p>
          <a:p>
            <a:r>
              <a:rPr lang="he-IL" sz="2400" dirty="0">
                <a:latin typeface="Segoe UI Semilight" panose="020B0402040204020203" pitchFamily="34" charset="0"/>
                <a:cs typeface="Segoe UI Semilight" panose="020B0402040204020203" pitchFamily="34" charset="0"/>
              </a:rPr>
              <a:t>יחד עם אשתו סיוון ומשפחתו היו ממקימי הישוב באר מילכה שברמת הנגב, קרוב לגבול עם מצרים.</a:t>
            </a:r>
          </a:p>
          <a:p>
            <a:r>
              <a:rPr lang="he-IL" sz="2400" dirty="0">
                <a:latin typeface="Segoe UI Semilight" panose="020B0402040204020203" pitchFamily="34" charset="0"/>
                <a:cs typeface="Segoe UI Semilight" panose="020B0402040204020203" pitchFamily="34" charset="0"/>
              </a:rPr>
              <a:t> ב-7 באוקטובר נפל יפתח במהלך הגנתו על הישוב, יחד עם כיתת הכוננות שנלחמה בחירוף נפש במשך שעות רבות. </a:t>
            </a:r>
          </a:p>
          <a:p>
            <a:endParaRPr lang="he-IL" sz="2400" dirty="0">
              <a:latin typeface="Segoe UI Semilight" panose="020B0402040204020203" pitchFamily="34" charset="0"/>
              <a:cs typeface="Segoe UI Semilight" panose="020B0402040204020203" pitchFamily="34" charset="0"/>
            </a:endParaRPr>
          </a:p>
          <a:p>
            <a:pPr algn="ctr"/>
            <a:r>
              <a:rPr lang="he-IL" sz="2000" dirty="0">
                <a:latin typeface="Segoe UI Semilight" panose="020B0402040204020203" pitchFamily="34" charset="0"/>
                <a:cs typeface="Segoe UI Semilight" panose="020B0402040204020203" pitchFamily="34" charset="0"/>
              </a:rPr>
              <a:t>יהי זכרו ברוך</a:t>
            </a:r>
          </a:p>
        </p:txBody>
      </p:sp>
      <p:sp>
        <p:nvSpPr>
          <p:cNvPr id="7" name="מלבן 6">
            <a:extLst>
              <a:ext uri="{FF2B5EF4-FFF2-40B4-BE49-F238E27FC236}">
                <a16:creationId xmlns:a16="http://schemas.microsoft.com/office/drawing/2014/main" id="{32714FC8-BF01-602A-B2B7-44D5CA139825}"/>
              </a:ext>
            </a:extLst>
          </p:cNvPr>
          <p:cNvSpPr/>
          <p:nvPr/>
        </p:nvSpPr>
        <p:spPr>
          <a:xfrm>
            <a:off x="326080" y="4397594"/>
            <a:ext cx="3096000" cy="1030899"/>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b="1" dirty="0">
                <a:latin typeface="Segoe UI Semilight" panose="020B0402040204020203" pitchFamily="34" charset="0"/>
                <a:cs typeface="Segoe UI Semilight" panose="020B0402040204020203" pitchFamily="34" charset="0"/>
              </a:rPr>
              <a:t>סרן </a:t>
            </a:r>
            <a:r>
              <a:rPr lang="he-IL" sz="2000" b="1" dirty="0">
                <a:latin typeface="Segoe UI Semilight" panose="020B0402040204020203" pitchFamily="34" charset="0"/>
                <a:cs typeface="Segoe UI Semilight" panose="020B0402040204020203" pitchFamily="34" charset="0"/>
              </a:rPr>
              <a:t>(במיל') </a:t>
            </a:r>
            <a:r>
              <a:rPr lang="he-IL" sz="2400" b="1" dirty="0">
                <a:latin typeface="Segoe UI Semilight" panose="020B0402040204020203" pitchFamily="34" charset="0"/>
                <a:cs typeface="Segoe UI Semilight" panose="020B0402040204020203" pitchFamily="34" charset="0"/>
              </a:rPr>
              <a:t>יפתח גורני</a:t>
            </a:r>
          </a:p>
          <a:p>
            <a:pPr algn="ctr"/>
            <a:r>
              <a:rPr lang="he-IL" sz="2000" dirty="0">
                <a:latin typeface="Segoe UI Semilight" panose="020B0402040204020203" pitchFamily="34" charset="0"/>
                <a:cs typeface="Segoe UI Semilight" panose="020B0402040204020203" pitchFamily="34" charset="0"/>
              </a:rPr>
              <a:t>נפל בתאריך 7/10/2023</a:t>
            </a:r>
          </a:p>
        </p:txBody>
      </p:sp>
      <p:pic>
        <p:nvPicPr>
          <p:cNvPr id="6" name="תמונה 5" descr="תמונה שמכילה פני אדם, חיוך, אדם, עץ&#10;&#10;התיאור נוצר באופן אוטומטי">
            <a:extLst>
              <a:ext uri="{FF2B5EF4-FFF2-40B4-BE49-F238E27FC236}">
                <a16:creationId xmlns:a16="http://schemas.microsoft.com/office/drawing/2014/main" id="{68C77BD7-F1F4-CD09-16D9-3098AB71F4A0}"/>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26080" y="856128"/>
            <a:ext cx="3096000" cy="3444615"/>
          </a:xfrm>
          <a:prstGeom prst="rect">
            <a:avLst/>
          </a:prstGeom>
        </p:spPr>
      </p:pic>
      <p:sp>
        <p:nvSpPr>
          <p:cNvPr id="2" name="כותרת 1">
            <a:extLst>
              <a:ext uri="{FF2B5EF4-FFF2-40B4-BE49-F238E27FC236}">
                <a16:creationId xmlns:a16="http://schemas.microsoft.com/office/drawing/2014/main" id="{71F9E78B-EDE2-41FA-9333-D48E0E55551E}"/>
              </a:ext>
            </a:extLst>
          </p:cNvPr>
          <p:cNvSpPr>
            <a:spLocks noGrp="1"/>
          </p:cNvSpPr>
          <p:nvPr>
            <p:ph type="title"/>
          </p:nvPr>
        </p:nvSpPr>
        <p:spPr>
          <a:xfrm>
            <a:off x="838200" y="-1325563"/>
            <a:ext cx="10515600" cy="1325563"/>
          </a:xfrm>
        </p:spPr>
        <p:txBody>
          <a:bodyPr vert="horz" lIns="91440" tIns="45720" rIns="91440" bIns="45720" rtlCol="1" anchor="b">
            <a:normAutofit/>
          </a:bodyPr>
          <a:lstStyle/>
          <a:p>
            <a:r>
              <a:rPr lang="he-IL" dirty="0"/>
              <a:t>.</a:t>
            </a:r>
          </a:p>
        </p:txBody>
      </p:sp>
    </p:spTree>
    <p:extLst>
      <p:ext uri="{BB962C8B-B14F-4D97-AF65-F5344CB8AC3E}">
        <p14:creationId xmlns:p14="http://schemas.microsoft.com/office/powerpoint/2010/main" val="4201828870"/>
      </p:ext>
    </p:extLst>
  </p:cSld>
  <p:clrMapOvr>
    <a:masterClrMapping/>
  </p:clrMapOvr>
  <mc:AlternateContent xmlns:mc="http://schemas.openxmlformats.org/markup-compatibility/2006" xmlns:p14="http://schemas.microsoft.com/office/powerpoint/2010/main">
    <mc:Choice Requires="p14">
      <p:transition spd="slow" p14:dur="3400" advClick="0" advTm="40000">
        <p14:reveal thruBlk="1"/>
      </p:transition>
    </mc:Choice>
    <mc:Fallback xmlns="">
      <p:transition spd="slow" advClick="0" advTm="40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8A3CC0F2-C3A1-FE98-7E60-646752B83F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61" y="10"/>
            <a:ext cx="12188697" cy="6857990"/>
          </a:xfrm>
          <a:prstGeom prst="rect">
            <a:avLst/>
          </a:prstGeom>
        </p:spPr>
      </p:pic>
      <p:sp>
        <p:nvSpPr>
          <p:cNvPr id="34" name="Rectangle 1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מלבן 3">
            <a:extLst>
              <a:ext uri="{FF2B5EF4-FFF2-40B4-BE49-F238E27FC236}">
                <a16:creationId xmlns:a16="http://schemas.microsoft.com/office/drawing/2014/main" id="{20326FD3-A654-B5CF-B026-5A1946CFAD29}"/>
              </a:ext>
            </a:extLst>
          </p:cNvPr>
          <p:cNvSpPr/>
          <p:nvPr/>
        </p:nvSpPr>
        <p:spPr>
          <a:xfrm>
            <a:off x="6630206" y="495873"/>
            <a:ext cx="5040000" cy="5866255"/>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2200" dirty="0">
                <a:latin typeface="Segoe UI Semilight" panose="020B0402040204020203" pitchFamily="34" charset="0"/>
                <a:cs typeface="Segoe UI Semilight" panose="020B0402040204020203" pitchFamily="34" charset="0"/>
              </a:rPr>
              <a:t>רס"ן יששכר נתן, מקרית מלאכי, קצין לוחם ביחידת מגלן, חטיבת הקומנדו, נפל בקרב בצפון רצועת עזה, בן 28 בנופלו. באותה שבת שחורה יששכר לא חשב פעמיים ויצא להלחם, עבר דרך הנשקייה של היחידה שלו כדי לקחת נשק, וכשגילה שהיא נעולה לקח דיסק ופרץ אותה, לקח נשק ונסע לכפר עזה להלחם. </a:t>
            </a:r>
            <a:br>
              <a:rPr lang="en-US" sz="2200" dirty="0">
                <a:latin typeface="Segoe UI Semilight" panose="020B0402040204020203" pitchFamily="34" charset="0"/>
                <a:cs typeface="Segoe UI Semilight" panose="020B0402040204020203" pitchFamily="34" charset="0"/>
              </a:rPr>
            </a:br>
            <a:r>
              <a:rPr lang="he-IL" sz="2200" dirty="0">
                <a:latin typeface="Segoe UI Semilight" panose="020B0402040204020203" pitchFamily="34" charset="0"/>
                <a:cs typeface="Segoe UI Semilight" panose="020B0402040204020203" pitchFamily="34" charset="0"/>
              </a:rPr>
              <a:t>יששכר הציל לפחות 3 משפחות, וחיילים רבים שנפצעו שם. יששכר אף פעם לא חשב על עצמו תמיד חיפש איפה לעזור ואיפה לעשות טוב בלי לשאול  שאלות.</a:t>
            </a:r>
          </a:p>
          <a:p>
            <a:r>
              <a:rPr lang="he-IL" sz="2200" dirty="0">
                <a:latin typeface="Segoe UI Semilight" panose="020B0402040204020203" pitchFamily="34" charset="0"/>
                <a:cs typeface="Segoe UI Semilight" panose="020B0402040204020203" pitchFamily="34" charset="0"/>
              </a:rPr>
              <a:t>נפל לאחר מספר שבועות בקרב ברצועת עזה.</a:t>
            </a:r>
          </a:p>
          <a:p>
            <a:pPr algn="ctr"/>
            <a:endParaRPr lang="he-IL" sz="2200" dirty="0">
              <a:latin typeface="Segoe UI Semilight" panose="020B0402040204020203" pitchFamily="34" charset="0"/>
              <a:cs typeface="Segoe UI Semilight" panose="020B0402040204020203" pitchFamily="34" charset="0"/>
            </a:endParaRPr>
          </a:p>
          <a:p>
            <a:pPr algn="ctr"/>
            <a:r>
              <a:rPr lang="he-IL" sz="2000" dirty="0">
                <a:latin typeface="Segoe UI Semilight" panose="020B0402040204020203" pitchFamily="34" charset="0"/>
                <a:cs typeface="Segoe UI Semilight" panose="020B0402040204020203" pitchFamily="34" charset="0"/>
              </a:rPr>
              <a:t>יהי זכרו ברוך</a:t>
            </a:r>
          </a:p>
        </p:txBody>
      </p:sp>
      <p:sp>
        <p:nvSpPr>
          <p:cNvPr id="7" name="מלבן 6">
            <a:extLst>
              <a:ext uri="{FF2B5EF4-FFF2-40B4-BE49-F238E27FC236}">
                <a16:creationId xmlns:a16="http://schemas.microsoft.com/office/drawing/2014/main" id="{32714FC8-BF01-602A-B2B7-44D5CA139825}"/>
              </a:ext>
            </a:extLst>
          </p:cNvPr>
          <p:cNvSpPr/>
          <p:nvPr/>
        </p:nvSpPr>
        <p:spPr>
          <a:xfrm>
            <a:off x="282206" y="4440511"/>
            <a:ext cx="3096000" cy="1030899"/>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b="1" dirty="0">
                <a:latin typeface="Segoe UI Semilight" panose="020B0402040204020203" pitchFamily="34" charset="0"/>
                <a:cs typeface="Segoe UI Semilight" panose="020B0402040204020203" pitchFamily="34" charset="0"/>
              </a:rPr>
              <a:t>רס"ן יששכר נתן</a:t>
            </a:r>
          </a:p>
          <a:p>
            <a:pPr algn="ctr"/>
            <a:r>
              <a:rPr lang="he-IL" sz="2000" dirty="0">
                <a:latin typeface="Segoe UI Semilight" panose="020B0402040204020203" pitchFamily="34" charset="0"/>
                <a:cs typeface="Segoe UI Semilight" panose="020B0402040204020203" pitchFamily="34" charset="0"/>
              </a:rPr>
              <a:t>נפל בתאריך 12/11/2023</a:t>
            </a:r>
          </a:p>
        </p:txBody>
      </p:sp>
      <p:pic>
        <p:nvPicPr>
          <p:cNvPr id="6" name="תמונה 5" descr="תמונה שמכילה אדם, פני אדם, בחוץ, חיוך&#10;&#10;התיאור נוצר באופן אוטומטי">
            <a:extLst>
              <a:ext uri="{FF2B5EF4-FFF2-40B4-BE49-F238E27FC236}">
                <a16:creationId xmlns:a16="http://schemas.microsoft.com/office/drawing/2014/main" id="{2252DAF3-3160-FA02-65E1-8CF379C8AD5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82206" y="203237"/>
            <a:ext cx="3096000" cy="4149231"/>
          </a:xfrm>
          <a:prstGeom prst="rect">
            <a:avLst/>
          </a:prstGeom>
        </p:spPr>
      </p:pic>
      <p:sp>
        <p:nvSpPr>
          <p:cNvPr id="2" name="כותרת 1">
            <a:extLst>
              <a:ext uri="{FF2B5EF4-FFF2-40B4-BE49-F238E27FC236}">
                <a16:creationId xmlns:a16="http://schemas.microsoft.com/office/drawing/2014/main" id="{149336A0-7202-4CC6-86CB-944AB6735E0B}"/>
              </a:ext>
            </a:extLst>
          </p:cNvPr>
          <p:cNvSpPr>
            <a:spLocks noGrp="1"/>
          </p:cNvSpPr>
          <p:nvPr>
            <p:ph type="title"/>
          </p:nvPr>
        </p:nvSpPr>
        <p:spPr>
          <a:xfrm>
            <a:off x="838200" y="-1325563"/>
            <a:ext cx="10515600" cy="1325563"/>
          </a:xfrm>
        </p:spPr>
        <p:txBody>
          <a:bodyPr vert="horz" lIns="91440" tIns="45720" rIns="91440" bIns="45720" rtlCol="1" anchor="b">
            <a:normAutofit/>
          </a:bodyPr>
          <a:lstStyle/>
          <a:p>
            <a:r>
              <a:rPr lang="he-IL" dirty="0"/>
              <a:t>.</a:t>
            </a:r>
          </a:p>
        </p:txBody>
      </p:sp>
    </p:spTree>
    <p:extLst>
      <p:ext uri="{BB962C8B-B14F-4D97-AF65-F5344CB8AC3E}">
        <p14:creationId xmlns:p14="http://schemas.microsoft.com/office/powerpoint/2010/main" val="4130467239"/>
      </p:ext>
    </p:extLst>
  </p:cSld>
  <p:clrMapOvr>
    <a:masterClrMapping/>
  </p:clrMapOvr>
  <mc:AlternateContent xmlns:mc="http://schemas.openxmlformats.org/markup-compatibility/2006" xmlns:p14="http://schemas.microsoft.com/office/powerpoint/2010/main">
    <mc:Choice Requires="p14">
      <p:transition spd="slow" p14:dur="3400" advClick="0" advTm="40000">
        <p14:reveal thruBlk="1"/>
      </p:transition>
    </mc:Choice>
    <mc:Fallback xmlns="">
      <p:transition spd="slow" advClick="0" advTm="40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תמונה 4" descr="נרות אור תה דולקים">
            <a:extLst>
              <a:ext uri="{FF2B5EF4-FFF2-40B4-BE49-F238E27FC236}">
                <a16:creationId xmlns:a16="http://schemas.microsoft.com/office/drawing/2014/main" id="{8A3CC0F2-C3A1-FE98-7E60-646752B83F3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34" name="Rectangle 1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מלבן 3">
            <a:extLst>
              <a:ext uri="{FF2B5EF4-FFF2-40B4-BE49-F238E27FC236}">
                <a16:creationId xmlns:a16="http://schemas.microsoft.com/office/drawing/2014/main" id="{20326FD3-A654-B5CF-B026-5A1946CFAD29}"/>
              </a:ext>
            </a:extLst>
          </p:cNvPr>
          <p:cNvSpPr/>
          <p:nvPr/>
        </p:nvSpPr>
        <p:spPr>
          <a:xfrm>
            <a:off x="6515905" y="527913"/>
            <a:ext cx="5045979" cy="5802175"/>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2000" dirty="0">
                <a:latin typeface="Segoe UI Semilight" panose="020B0402040204020203" pitchFamily="34" charset="0"/>
                <a:cs typeface="Segoe UI Semilight" panose="020B0402040204020203" pitchFamily="34" charset="0"/>
              </a:rPr>
              <a:t>לביא, לוחם בסיירת גבעתי. ב־7 באוקטובר, נלחם להצלת תושבי קיבוץ נחל עוז. שלושה שבועות לאחר מכן, במלחמה על בטחון המדינה, נהרג לביא יחד עם חברו רועי וולף מפגיעת טיל נ"ט על הבניין שבו שהו בקרב בצפון רצועת עזה. בן עשרים היה במותו</a:t>
            </a:r>
          </a:p>
          <a:p>
            <a:r>
              <a:rPr lang="he-IL" sz="2000" dirty="0">
                <a:latin typeface="Segoe UI Semilight" panose="020B0402040204020203" pitchFamily="34" charset="0"/>
                <a:cs typeface="Segoe UI Semilight" panose="020B0402040204020203" pitchFamily="34" charset="0"/>
              </a:rPr>
              <a:t>לביא היה ילד שחייך, נער שחלם, ואדם שהגשים. איש של מעשים. הוא ניצל כל רגע פנוי לקריאת ספרים, למפגשים עם חברים, ולמתן עזרה לכל אדם באשר הוא.</a:t>
            </a:r>
          </a:p>
          <a:p>
            <a:r>
              <a:rPr lang="he-IL" sz="2000" dirty="0">
                <a:latin typeface="Segoe UI Semilight" panose="020B0402040204020203" pitchFamily="34" charset="0"/>
                <a:cs typeface="Segoe UI Semilight" panose="020B0402040204020203" pitchFamily="34" charset="0"/>
              </a:rPr>
              <a:t> על אף שירותו כלוחם בסיירת גבעתי, הוא לא ויתר על תשוקתו לצילום. הוא תעד את חיי הצבא כמרחב של חיים פשוטים, מלאי ניואנסים, ומורכבים. הוא מצא בהם איכות אסתטית והעניק להם ביטוי אמנותי. </a:t>
            </a:r>
          </a:p>
          <a:p>
            <a:r>
              <a:rPr lang="he-IL" sz="2000" dirty="0">
                <a:latin typeface="Segoe UI Semilight" panose="020B0402040204020203" pitchFamily="34" charset="0"/>
                <a:cs typeface="Segoe UI Semilight" panose="020B0402040204020203" pitchFamily="34" charset="0"/>
              </a:rPr>
              <a:t>במכתב שהשאיר כתב: "... אין דבר שהקשה עלי יותר מהבטלה, לכן אני מבקש מכל הסובבים אותי – תעשו תמיד."</a:t>
            </a:r>
          </a:p>
          <a:p>
            <a:pPr algn="ctr"/>
            <a:r>
              <a:rPr lang="he-IL" sz="2000" dirty="0">
                <a:latin typeface="Segoe UI Semilight" panose="020B0402040204020203" pitchFamily="34" charset="0"/>
                <a:cs typeface="Segoe UI Semilight" panose="020B0402040204020203" pitchFamily="34" charset="0"/>
              </a:rPr>
              <a:t>יהי זכרו ברוך</a:t>
            </a:r>
          </a:p>
        </p:txBody>
      </p:sp>
      <p:sp>
        <p:nvSpPr>
          <p:cNvPr id="7" name="מלבן 6">
            <a:extLst>
              <a:ext uri="{FF2B5EF4-FFF2-40B4-BE49-F238E27FC236}">
                <a16:creationId xmlns:a16="http://schemas.microsoft.com/office/drawing/2014/main" id="{32714FC8-BF01-602A-B2B7-44D5CA139825}"/>
              </a:ext>
            </a:extLst>
          </p:cNvPr>
          <p:cNvSpPr/>
          <p:nvPr/>
        </p:nvSpPr>
        <p:spPr>
          <a:xfrm>
            <a:off x="284811" y="4440511"/>
            <a:ext cx="3096000" cy="1030899"/>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b="1" dirty="0">
                <a:latin typeface="Segoe UI Semilight" panose="020B0402040204020203" pitchFamily="34" charset="0"/>
                <a:cs typeface="Segoe UI Semilight" panose="020B0402040204020203" pitchFamily="34" charset="0"/>
              </a:rPr>
              <a:t>סמ"ר לביא ליפשיץ</a:t>
            </a:r>
          </a:p>
          <a:p>
            <a:pPr algn="ctr"/>
            <a:r>
              <a:rPr lang="he-IL" sz="2000" dirty="0">
                <a:latin typeface="Segoe UI Semilight" panose="020B0402040204020203" pitchFamily="34" charset="0"/>
                <a:cs typeface="Segoe UI Semilight" panose="020B0402040204020203" pitchFamily="34" charset="0"/>
              </a:rPr>
              <a:t>נפל בתאריך 31/10/2023</a:t>
            </a:r>
          </a:p>
        </p:txBody>
      </p:sp>
      <p:pic>
        <p:nvPicPr>
          <p:cNvPr id="6" name="תמונה 5" descr="תמונה שמכילה אדם, לבוש, בחוץ, שמיים&#10;&#10;התיאור נוצר באופן אוטומטי">
            <a:extLst>
              <a:ext uri="{FF2B5EF4-FFF2-40B4-BE49-F238E27FC236}">
                <a16:creationId xmlns:a16="http://schemas.microsoft.com/office/drawing/2014/main" id="{353CB21F-4090-CEDF-FA92-302EA580A95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rot="5400000">
            <a:off x="-109402" y="892708"/>
            <a:ext cx="3884427" cy="3096000"/>
          </a:xfrm>
          <a:prstGeom prst="rect">
            <a:avLst/>
          </a:prstGeom>
        </p:spPr>
      </p:pic>
      <p:sp>
        <p:nvSpPr>
          <p:cNvPr id="2" name="כותרת 1">
            <a:extLst>
              <a:ext uri="{FF2B5EF4-FFF2-40B4-BE49-F238E27FC236}">
                <a16:creationId xmlns:a16="http://schemas.microsoft.com/office/drawing/2014/main" id="{0E834170-7EB2-4C34-9FCE-938E0554E3DA}"/>
              </a:ext>
            </a:extLst>
          </p:cNvPr>
          <p:cNvSpPr>
            <a:spLocks noGrp="1"/>
          </p:cNvSpPr>
          <p:nvPr>
            <p:ph type="title"/>
          </p:nvPr>
        </p:nvSpPr>
        <p:spPr>
          <a:xfrm>
            <a:off x="838200" y="-1325563"/>
            <a:ext cx="10515600" cy="1325563"/>
          </a:xfrm>
        </p:spPr>
        <p:txBody>
          <a:bodyPr vert="horz" lIns="91440" tIns="45720" rIns="91440" bIns="45720" rtlCol="1" anchor="b">
            <a:normAutofit/>
          </a:bodyPr>
          <a:lstStyle/>
          <a:p>
            <a:r>
              <a:rPr lang="he-IL" dirty="0"/>
              <a:t>.</a:t>
            </a:r>
          </a:p>
        </p:txBody>
      </p:sp>
    </p:spTree>
    <p:extLst>
      <p:ext uri="{BB962C8B-B14F-4D97-AF65-F5344CB8AC3E}">
        <p14:creationId xmlns:p14="http://schemas.microsoft.com/office/powerpoint/2010/main" val="1262414411"/>
      </p:ext>
    </p:extLst>
  </p:cSld>
  <p:clrMapOvr>
    <a:masterClrMapping/>
  </p:clrMapOvr>
  <mc:AlternateContent xmlns:mc="http://schemas.openxmlformats.org/markup-compatibility/2006" xmlns:p14="http://schemas.microsoft.com/office/powerpoint/2010/main">
    <mc:Choice Requires="p14">
      <p:transition spd="slow" p14:dur="3400" advClick="0" advTm="40000">
        <p14:reveal thruBlk="1"/>
      </p:transition>
    </mc:Choice>
    <mc:Fallback xmlns="">
      <p:transition spd="slow" advClick="0" advTm="40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תמונה 4" descr="נרות אור תה דולקים">
            <a:extLst>
              <a:ext uri="{FF2B5EF4-FFF2-40B4-BE49-F238E27FC236}">
                <a16:creationId xmlns:a16="http://schemas.microsoft.com/office/drawing/2014/main" id="{8A3CC0F2-C3A1-FE98-7E60-646752B83F3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34" name="Rectangle 1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מלבן 3">
            <a:extLst>
              <a:ext uri="{FF2B5EF4-FFF2-40B4-BE49-F238E27FC236}">
                <a16:creationId xmlns:a16="http://schemas.microsoft.com/office/drawing/2014/main" id="{20326FD3-A654-B5CF-B026-5A1946CFAD29}"/>
              </a:ext>
            </a:extLst>
          </p:cNvPr>
          <p:cNvSpPr/>
          <p:nvPr/>
        </p:nvSpPr>
        <p:spPr>
          <a:xfrm>
            <a:off x="6419850" y="560922"/>
            <a:ext cx="5250356" cy="5760000"/>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2400" dirty="0">
                <a:latin typeface="Segoe UI Semilight" panose="020B0402040204020203" pitchFamily="34" charset="0"/>
                <a:cs typeface="Segoe UI Semilight" panose="020B0402040204020203" pitchFamily="34" charset="0"/>
              </a:rPr>
              <a:t>ליאב בן 21 מגדרה היה לוחם בצוות 100 של יחידת דובדבן ונהרג ממטען</a:t>
            </a:r>
            <a:r>
              <a:rPr lang="en-US" sz="2400" dirty="0">
                <a:latin typeface="Segoe UI Semilight" panose="020B0402040204020203" pitchFamily="34" charset="0"/>
                <a:cs typeface="Segoe UI Semilight" panose="020B0402040204020203" pitchFamily="34" charset="0"/>
              </a:rPr>
              <a:t> </a:t>
            </a:r>
            <a:r>
              <a:rPr lang="he-IL" sz="2400" dirty="0">
                <a:latin typeface="Segoe UI Semilight" panose="020B0402040204020203" pitchFamily="34" charset="0"/>
                <a:cs typeface="Segoe UI Semilight" panose="020B0402040204020203" pitchFamily="34" charset="0"/>
              </a:rPr>
              <a:t>שהתפוצץ. </a:t>
            </a:r>
            <a:br>
              <a:rPr lang="en-US" sz="2400" dirty="0">
                <a:latin typeface="Segoe UI Semilight" panose="020B0402040204020203" pitchFamily="34" charset="0"/>
                <a:cs typeface="Segoe UI Semilight" panose="020B0402040204020203" pitchFamily="34" charset="0"/>
              </a:rPr>
            </a:br>
            <a:r>
              <a:rPr lang="he-IL" sz="2400" dirty="0">
                <a:latin typeface="Segoe UI Semilight" panose="020B0402040204020203" pitchFamily="34" charset="0"/>
                <a:cs typeface="Segoe UI Semilight" panose="020B0402040204020203" pitchFamily="34" charset="0"/>
              </a:rPr>
              <a:t>נפל בגבורה בקרבות הקשים בעזה למען אהבת המולדת. </a:t>
            </a:r>
          </a:p>
          <a:p>
            <a:r>
              <a:rPr lang="he-IL" sz="2400" dirty="0">
                <a:latin typeface="Segoe UI Semilight" panose="020B0402040204020203" pitchFamily="34" charset="0"/>
                <a:cs typeface="Segoe UI Semilight" panose="020B0402040204020203" pitchFamily="34" charset="0"/>
              </a:rPr>
              <a:t>תמיד מספר אחד בהכל, חברות אמת, רעות, איש של אנשים – אם יש אלונקה, אז הוא תחתיה. </a:t>
            </a:r>
            <a:br>
              <a:rPr lang="en-US" sz="2400" dirty="0">
                <a:latin typeface="Segoe UI Semilight" panose="020B0402040204020203" pitchFamily="34" charset="0"/>
                <a:cs typeface="Segoe UI Semilight" panose="020B0402040204020203" pitchFamily="34" charset="0"/>
              </a:rPr>
            </a:br>
            <a:r>
              <a:rPr lang="he-IL" sz="2400" dirty="0">
                <a:latin typeface="Segoe UI Semilight" panose="020B0402040204020203" pitchFamily="34" charset="0"/>
                <a:cs typeface="Segoe UI Semilight" panose="020B0402040204020203" pitchFamily="34" charset="0"/>
              </a:rPr>
              <a:t>כמה ערכים, כמה אהבה, העריץ את המולדת ורצה להכיר בה כל פינה.</a:t>
            </a:r>
            <a:br>
              <a:rPr lang="en-US" sz="2400" dirty="0">
                <a:latin typeface="Segoe UI Semilight" panose="020B0402040204020203" pitchFamily="34" charset="0"/>
                <a:cs typeface="Segoe UI Semilight" panose="020B0402040204020203" pitchFamily="34" charset="0"/>
              </a:rPr>
            </a:br>
            <a:br>
              <a:rPr lang="en-US" sz="2400" dirty="0">
                <a:latin typeface="Segoe UI Semilight" panose="020B0402040204020203" pitchFamily="34" charset="0"/>
                <a:cs typeface="Segoe UI Semilight" panose="020B0402040204020203" pitchFamily="34" charset="0"/>
              </a:rPr>
            </a:br>
            <a:r>
              <a:rPr lang="he-IL" sz="2400" b="1" dirty="0">
                <a:latin typeface="Segoe UI Semilight" panose="020B0402040204020203" pitchFamily="34" charset="0"/>
                <a:cs typeface="Segoe UI Semilight" panose="020B0402040204020203" pitchFamily="34" charset="0"/>
              </a:rPr>
              <a:t>ע</a:t>
            </a:r>
            <a:r>
              <a:rPr lang="he-IL" sz="2800" b="1" dirty="0">
                <a:latin typeface="Segoe UI Semilight" panose="020B0402040204020203" pitchFamily="34" charset="0"/>
                <a:cs typeface="Segoe UI Semilight" panose="020B0402040204020203" pitchFamily="34" charset="0"/>
              </a:rPr>
              <a:t>מד זקוף, גם כשלא היה יכול יותר.</a:t>
            </a:r>
          </a:p>
          <a:p>
            <a:endParaRPr lang="he-IL" sz="2400" dirty="0">
              <a:latin typeface="Segoe UI Semilight" panose="020B0402040204020203" pitchFamily="34" charset="0"/>
              <a:cs typeface="Segoe UI Semilight" panose="020B0402040204020203" pitchFamily="34" charset="0"/>
            </a:endParaRPr>
          </a:p>
          <a:p>
            <a:pPr algn="ctr"/>
            <a:r>
              <a:rPr lang="he-IL" sz="2000" dirty="0">
                <a:latin typeface="Segoe UI Semilight" panose="020B0402040204020203" pitchFamily="34" charset="0"/>
                <a:cs typeface="Segoe UI Semilight" panose="020B0402040204020203" pitchFamily="34" charset="0"/>
              </a:rPr>
              <a:t>יהי זכרו ברוך</a:t>
            </a:r>
          </a:p>
        </p:txBody>
      </p:sp>
      <p:sp>
        <p:nvSpPr>
          <p:cNvPr id="7" name="מלבן 6">
            <a:extLst>
              <a:ext uri="{FF2B5EF4-FFF2-40B4-BE49-F238E27FC236}">
                <a16:creationId xmlns:a16="http://schemas.microsoft.com/office/drawing/2014/main" id="{32714FC8-BF01-602A-B2B7-44D5CA139825}"/>
              </a:ext>
            </a:extLst>
          </p:cNvPr>
          <p:cNvSpPr/>
          <p:nvPr/>
        </p:nvSpPr>
        <p:spPr>
          <a:xfrm>
            <a:off x="284812" y="4440511"/>
            <a:ext cx="3096000" cy="1030899"/>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b="1" dirty="0">
                <a:latin typeface="Segoe UI Semilight" panose="020B0402040204020203" pitchFamily="34" charset="0"/>
                <a:cs typeface="Segoe UI Semilight" panose="020B0402040204020203" pitchFamily="34" charset="0"/>
              </a:rPr>
              <a:t>רס"ל ליאב אלוש</a:t>
            </a:r>
          </a:p>
          <a:p>
            <a:pPr algn="ctr"/>
            <a:r>
              <a:rPr lang="he-IL" sz="2000" dirty="0">
                <a:latin typeface="Segoe UI Semilight" panose="020B0402040204020203" pitchFamily="34" charset="0"/>
                <a:cs typeface="Segoe UI Semilight" panose="020B0402040204020203" pitchFamily="34" charset="0"/>
              </a:rPr>
              <a:t>נפל בתאריך 17/12/2023</a:t>
            </a:r>
          </a:p>
        </p:txBody>
      </p:sp>
      <p:pic>
        <p:nvPicPr>
          <p:cNvPr id="6" name="תמונה 5" descr="תמונה שמכילה אדם, פני אדם, לבוש, איש&#10;&#10;התיאור נוצר באופן אוטומטי">
            <a:extLst>
              <a:ext uri="{FF2B5EF4-FFF2-40B4-BE49-F238E27FC236}">
                <a16:creationId xmlns:a16="http://schemas.microsoft.com/office/drawing/2014/main" id="{CB3B9A36-7957-475B-DE04-279546D3A6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812" y="372794"/>
            <a:ext cx="3096000" cy="4024800"/>
          </a:xfrm>
          <a:prstGeom prst="rect">
            <a:avLst/>
          </a:prstGeom>
        </p:spPr>
      </p:pic>
      <p:sp>
        <p:nvSpPr>
          <p:cNvPr id="2" name="כותרת 1">
            <a:extLst>
              <a:ext uri="{FF2B5EF4-FFF2-40B4-BE49-F238E27FC236}">
                <a16:creationId xmlns:a16="http://schemas.microsoft.com/office/drawing/2014/main" id="{EEF92612-0572-4CC9-9F45-CC2AB486B55A}"/>
              </a:ext>
            </a:extLst>
          </p:cNvPr>
          <p:cNvSpPr>
            <a:spLocks noGrp="1"/>
          </p:cNvSpPr>
          <p:nvPr>
            <p:ph type="title"/>
          </p:nvPr>
        </p:nvSpPr>
        <p:spPr>
          <a:xfrm>
            <a:off x="838200" y="-1325563"/>
            <a:ext cx="10515600" cy="1325563"/>
          </a:xfrm>
        </p:spPr>
        <p:txBody>
          <a:bodyPr vert="horz" lIns="91440" tIns="45720" rIns="91440" bIns="45720" rtlCol="1" anchor="b">
            <a:normAutofit/>
          </a:bodyPr>
          <a:lstStyle/>
          <a:p>
            <a:r>
              <a:rPr lang="he-IL" dirty="0"/>
              <a:t>.</a:t>
            </a:r>
          </a:p>
        </p:txBody>
      </p:sp>
    </p:spTree>
    <p:extLst>
      <p:ext uri="{BB962C8B-B14F-4D97-AF65-F5344CB8AC3E}">
        <p14:creationId xmlns:p14="http://schemas.microsoft.com/office/powerpoint/2010/main" val="574339021"/>
      </p:ext>
    </p:extLst>
  </p:cSld>
  <p:clrMapOvr>
    <a:masterClrMapping/>
  </p:clrMapOvr>
  <mc:AlternateContent xmlns:mc="http://schemas.openxmlformats.org/markup-compatibility/2006" xmlns:p14="http://schemas.microsoft.com/office/powerpoint/2010/main">
    <mc:Choice Requires="p14">
      <p:transition spd="slow" p14:dur="3400" advClick="0" advTm="40000">
        <p14:reveal thruBlk="1"/>
      </p:transition>
    </mc:Choice>
    <mc:Fallback xmlns="">
      <p:transition spd="slow" advClick="0" advTm="40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תמונה 4" descr="נרות אור תה דולקים">
            <a:extLst>
              <a:ext uri="{FF2B5EF4-FFF2-40B4-BE49-F238E27FC236}">
                <a16:creationId xmlns:a16="http://schemas.microsoft.com/office/drawing/2014/main" id="{8A3CC0F2-C3A1-FE98-7E60-646752B83F3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34" name="Rectangle 1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מלבן 3">
            <a:extLst>
              <a:ext uri="{FF2B5EF4-FFF2-40B4-BE49-F238E27FC236}">
                <a16:creationId xmlns:a16="http://schemas.microsoft.com/office/drawing/2014/main" id="{20326FD3-A654-B5CF-B026-5A1946CFAD29}"/>
              </a:ext>
            </a:extLst>
          </p:cNvPr>
          <p:cNvSpPr/>
          <p:nvPr/>
        </p:nvSpPr>
        <p:spPr>
          <a:xfrm>
            <a:off x="6630206" y="549000"/>
            <a:ext cx="5040000" cy="5760000"/>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2400" dirty="0">
                <a:latin typeface="Segoe UI Semilight" panose="020B0402040204020203" pitchFamily="34" charset="0"/>
                <a:cs typeface="Segoe UI Semilight" panose="020B0402040204020203" pitchFamily="34" charset="0"/>
              </a:rPr>
              <a:t>לילי ורם איתמרי, רבי פעלים, אהובים על סביבתם. רם בתחום הבטיחות ולילי בהפקות ובתרבות.</a:t>
            </a:r>
          </a:p>
          <a:p>
            <a:r>
              <a:rPr lang="he-IL" sz="2400" dirty="0">
                <a:latin typeface="Segoe UI Semilight" panose="020B0402040204020203" pitchFamily="34" charset="0"/>
                <a:cs typeface="Segoe UI Semilight" panose="020B0402040204020203" pitchFamily="34" charset="0"/>
              </a:rPr>
              <a:t>איש ואשה מקסימים וטובי לב ,תמיד עוזרים ונותנים עם לב זהב, חיכו לפנסיה כדי להתחיל ולחיות את החלום. </a:t>
            </a:r>
          </a:p>
          <a:p>
            <a:r>
              <a:rPr lang="he-IL" sz="2400" dirty="0">
                <a:latin typeface="Segoe UI Semilight" panose="020B0402040204020203" pitchFamily="34" charset="0"/>
                <a:cs typeface="Segoe UI Semilight" panose="020B0402040204020203" pitchFamily="34" charset="0"/>
              </a:rPr>
              <a:t>נותרו יתומים - רז ותומר איתמרי, תושבי קיבוץ כפר עזה.</a:t>
            </a:r>
          </a:p>
          <a:p>
            <a:endParaRPr lang="he-IL" sz="2400" dirty="0">
              <a:latin typeface="Segoe UI Semilight" panose="020B0402040204020203" pitchFamily="34" charset="0"/>
              <a:cs typeface="Segoe UI Semilight" panose="020B0402040204020203" pitchFamily="34" charset="0"/>
            </a:endParaRPr>
          </a:p>
          <a:p>
            <a:pPr algn="ctr"/>
            <a:r>
              <a:rPr lang="he-IL" sz="2000" dirty="0">
                <a:latin typeface="Segoe UI Semilight" panose="020B0402040204020203" pitchFamily="34" charset="0"/>
                <a:cs typeface="Segoe UI Semilight" panose="020B0402040204020203" pitchFamily="34" charset="0"/>
              </a:rPr>
              <a:t>יהיה זכרם ברוך</a:t>
            </a:r>
          </a:p>
        </p:txBody>
      </p:sp>
      <p:sp>
        <p:nvSpPr>
          <p:cNvPr id="7" name="מלבן 6">
            <a:extLst>
              <a:ext uri="{FF2B5EF4-FFF2-40B4-BE49-F238E27FC236}">
                <a16:creationId xmlns:a16="http://schemas.microsoft.com/office/drawing/2014/main" id="{32714FC8-BF01-602A-B2B7-44D5CA139825}"/>
              </a:ext>
            </a:extLst>
          </p:cNvPr>
          <p:cNvSpPr/>
          <p:nvPr/>
        </p:nvSpPr>
        <p:spPr>
          <a:xfrm>
            <a:off x="282206" y="4440511"/>
            <a:ext cx="3096000" cy="1030899"/>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b="1" dirty="0">
                <a:latin typeface="Segoe UI Semilight" panose="020B0402040204020203" pitchFamily="34" charset="0"/>
                <a:cs typeface="Segoe UI Semilight" panose="020B0402040204020203" pitchFamily="34" charset="0"/>
              </a:rPr>
              <a:t>לילי ורם איתמרי</a:t>
            </a:r>
          </a:p>
          <a:p>
            <a:pPr algn="ctr"/>
            <a:r>
              <a:rPr lang="he-IL" sz="2000" dirty="0">
                <a:latin typeface="Segoe UI Semilight" panose="020B0402040204020203" pitchFamily="34" charset="0"/>
                <a:cs typeface="Segoe UI Semilight" panose="020B0402040204020203" pitchFamily="34" charset="0"/>
              </a:rPr>
              <a:t>נרצחו בתאריך 7/10/2023</a:t>
            </a:r>
          </a:p>
        </p:txBody>
      </p:sp>
      <p:pic>
        <p:nvPicPr>
          <p:cNvPr id="6" name="תמונה 5" descr="תמונה שמכילה לבוש, אדם, בחוץ, שמיים&#10;&#10;התיאור נוצר באופן אוטומטי">
            <a:extLst>
              <a:ext uri="{FF2B5EF4-FFF2-40B4-BE49-F238E27FC236}">
                <a16:creationId xmlns:a16="http://schemas.microsoft.com/office/drawing/2014/main" id="{29EA4C2F-FA81-BF47-4386-96A4A5323A6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82206" y="274102"/>
            <a:ext cx="3096000" cy="4123492"/>
          </a:xfrm>
          <a:prstGeom prst="rect">
            <a:avLst/>
          </a:prstGeom>
        </p:spPr>
      </p:pic>
      <p:sp>
        <p:nvSpPr>
          <p:cNvPr id="2" name="כותרת 1">
            <a:extLst>
              <a:ext uri="{FF2B5EF4-FFF2-40B4-BE49-F238E27FC236}">
                <a16:creationId xmlns:a16="http://schemas.microsoft.com/office/drawing/2014/main" id="{B3511C71-F278-4AD8-BBFD-9CD3152E06CB}"/>
              </a:ext>
            </a:extLst>
          </p:cNvPr>
          <p:cNvSpPr>
            <a:spLocks noGrp="1"/>
          </p:cNvSpPr>
          <p:nvPr>
            <p:ph type="title"/>
          </p:nvPr>
        </p:nvSpPr>
        <p:spPr>
          <a:xfrm>
            <a:off x="838200" y="-1325563"/>
            <a:ext cx="10515600" cy="1325563"/>
          </a:xfrm>
        </p:spPr>
        <p:txBody>
          <a:bodyPr vert="horz" lIns="91440" tIns="45720" rIns="91440" bIns="45720" rtlCol="1" anchor="b">
            <a:normAutofit/>
          </a:bodyPr>
          <a:lstStyle/>
          <a:p>
            <a:r>
              <a:rPr lang="he-IL" dirty="0"/>
              <a:t>.</a:t>
            </a:r>
          </a:p>
        </p:txBody>
      </p:sp>
    </p:spTree>
    <p:extLst>
      <p:ext uri="{BB962C8B-B14F-4D97-AF65-F5344CB8AC3E}">
        <p14:creationId xmlns:p14="http://schemas.microsoft.com/office/powerpoint/2010/main" val="2597435436"/>
      </p:ext>
    </p:extLst>
  </p:cSld>
  <p:clrMapOvr>
    <a:masterClrMapping/>
  </p:clrMapOvr>
  <mc:AlternateContent xmlns:mc="http://schemas.openxmlformats.org/markup-compatibility/2006" xmlns:p14="http://schemas.microsoft.com/office/powerpoint/2010/main">
    <mc:Choice Requires="p14">
      <p:transition spd="slow" p14:dur="3400" advClick="0" advTm="40000">
        <p14:reveal thruBlk="1"/>
      </p:transition>
    </mc:Choice>
    <mc:Fallback xmlns="">
      <p:transition spd="slow" advClick="0" advTm="40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תמונה 4" descr="נרות אור תה דולקים">
            <a:extLst>
              <a:ext uri="{FF2B5EF4-FFF2-40B4-BE49-F238E27FC236}">
                <a16:creationId xmlns:a16="http://schemas.microsoft.com/office/drawing/2014/main" id="{8A3CC0F2-C3A1-FE98-7E60-646752B83F3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34" name="Rectangle 1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מלבן 3">
            <a:extLst>
              <a:ext uri="{FF2B5EF4-FFF2-40B4-BE49-F238E27FC236}">
                <a16:creationId xmlns:a16="http://schemas.microsoft.com/office/drawing/2014/main" id="{20326FD3-A654-B5CF-B026-5A1946CFAD29}"/>
              </a:ext>
            </a:extLst>
          </p:cNvPr>
          <p:cNvSpPr/>
          <p:nvPr/>
        </p:nvSpPr>
        <p:spPr>
          <a:xfrm>
            <a:off x="6630206" y="549000"/>
            <a:ext cx="5040000" cy="5760000"/>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2800" dirty="0">
                <a:latin typeface="Segoe UI Semilight" panose="020B0402040204020203" pitchFamily="34" charset="0"/>
                <a:cs typeface="Segoe UI Semilight" panose="020B0402040204020203" pitchFamily="34" charset="0"/>
              </a:rPr>
              <a:t>מתי וייס - היתה המחנכת האהובה שלי בבית הספר היסודי "אלון" שהיה בילדותי בקיבוץ מעלה החמישה. נרצחה עם בעלה עמיר בממ"ד שבביתם בבארי, אחרי שעות של מאבק לשמור את הממ"ד סגור, פריצה וירייה בשניהם למוות. </a:t>
            </a:r>
          </a:p>
          <a:p>
            <a:endParaRPr lang="he-IL" sz="2400" dirty="0">
              <a:latin typeface="Segoe UI Semilight" panose="020B0402040204020203" pitchFamily="34" charset="0"/>
              <a:cs typeface="Segoe UI Semilight" panose="020B0402040204020203" pitchFamily="34" charset="0"/>
            </a:endParaRPr>
          </a:p>
          <a:p>
            <a:pPr algn="ctr"/>
            <a:r>
              <a:rPr lang="he-IL" sz="2400" dirty="0">
                <a:latin typeface="Segoe UI Semilight" panose="020B0402040204020203" pitchFamily="34" charset="0"/>
                <a:cs typeface="Segoe UI Semilight" panose="020B0402040204020203" pitchFamily="34" charset="0"/>
              </a:rPr>
              <a:t>יהי זכרם ברוך</a:t>
            </a:r>
          </a:p>
        </p:txBody>
      </p:sp>
      <p:sp>
        <p:nvSpPr>
          <p:cNvPr id="7" name="מלבן 6">
            <a:extLst>
              <a:ext uri="{FF2B5EF4-FFF2-40B4-BE49-F238E27FC236}">
                <a16:creationId xmlns:a16="http://schemas.microsoft.com/office/drawing/2014/main" id="{32714FC8-BF01-602A-B2B7-44D5CA139825}"/>
              </a:ext>
            </a:extLst>
          </p:cNvPr>
          <p:cNvSpPr/>
          <p:nvPr/>
        </p:nvSpPr>
        <p:spPr>
          <a:xfrm>
            <a:off x="284812" y="3829602"/>
            <a:ext cx="3096000" cy="1030899"/>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b="1" dirty="0">
                <a:latin typeface="Segoe UI Semilight" panose="020B0402040204020203" pitchFamily="34" charset="0"/>
                <a:cs typeface="Segoe UI Semilight" panose="020B0402040204020203" pitchFamily="34" charset="0"/>
              </a:rPr>
              <a:t>מתי ועמיר וייס</a:t>
            </a:r>
          </a:p>
          <a:p>
            <a:pPr algn="ctr"/>
            <a:r>
              <a:rPr lang="he-IL" sz="2000" dirty="0">
                <a:latin typeface="Segoe UI Semilight" panose="020B0402040204020203" pitchFamily="34" charset="0"/>
                <a:cs typeface="Segoe UI Semilight" panose="020B0402040204020203" pitchFamily="34" charset="0"/>
              </a:rPr>
              <a:t>נרצחו בתאריך 7/10/2023</a:t>
            </a:r>
          </a:p>
        </p:txBody>
      </p:sp>
      <p:pic>
        <p:nvPicPr>
          <p:cNvPr id="6" name="תמונה 5" descr="תמונה שמכילה אדם, לבוש, פני אדם, חיוך&#10;&#10;התיאור נוצר באופן אוטומטי">
            <a:extLst>
              <a:ext uri="{FF2B5EF4-FFF2-40B4-BE49-F238E27FC236}">
                <a16:creationId xmlns:a16="http://schemas.microsoft.com/office/drawing/2014/main" id="{6F4B49FB-B36F-5A90-7B2C-144C0AF986BF}"/>
              </a:ext>
            </a:extLst>
          </p:cNvPr>
          <p:cNvPicPr>
            <a:picLocks noChangeAspect="1"/>
          </p:cNvPicPr>
          <p:nvPr/>
        </p:nvPicPr>
        <p:blipFill rotWithShape="1">
          <a:blip r:embed="rId4">
            <a:extLst>
              <a:ext uri="{28A0092B-C50C-407E-A947-70E740481C1C}">
                <a14:useLocalDpi xmlns:a14="http://schemas.microsoft.com/office/drawing/2010/main" val="0"/>
              </a:ext>
            </a:extLst>
          </a:blip>
          <a:srcRect t="-11490"/>
          <a:stretch/>
        </p:blipFill>
        <p:spPr>
          <a:xfrm>
            <a:off x="284812" y="664106"/>
            <a:ext cx="3096000" cy="2996329"/>
          </a:xfrm>
          <a:prstGeom prst="rect">
            <a:avLst/>
          </a:prstGeom>
        </p:spPr>
      </p:pic>
      <p:sp>
        <p:nvSpPr>
          <p:cNvPr id="2" name="כותרת 1">
            <a:extLst>
              <a:ext uri="{FF2B5EF4-FFF2-40B4-BE49-F238E27FC236}">
                <a16:creationId xmlns:a16="http://schemas.microsoft.com/office/drawing/2014/main" id="{DB9C55C9-8F11-4BFD-AFAA-649C6A1341B5}"/>
              </a:ext>
            </a:extLst>
          </p:cNvPr>
          <p:cNvSpPr>
            <a:spLocks noGrp="1"/>
          </p:cNvSpPr>
          <p:nvPr>
            <p:ph type="title"/>
          </p:nvPr>
        </p:nvSpPr>
        <p:spPr>
          <a:xfrm>
            <a:off x="838200" y="-1325563"/>
            <a:ext cx="10515600" cy="1325563"/>
          </a:xfrm>
        </p:spPr>
        <p:txBody>
          <a:bodyPr vert="horz" lIns="91440" tIns="45720" rIns="91440" bIns="45720" rtlCol="1" anchor="b">
            <a:normAutofit/>
          </a:bodyPr>
          <a:lstStyle/>
          <a:p>
            <a:r>
              <a:rPr lang="he-IL" dirty="0"/>
              <a:t>.</a:t>
            </a:r>
          </a:p>
        </p:txBody>
      </p:sp>
    </p:spTree>
    <p:extLst>
      <p:ext uri="{BB962C8B-B14F-4D97-AF65-F5344CB8AC3E}">
        <p14:creationId xmlns:p14="http://schemas.microsoft.com/office/powerpoint/2010/main" val="843585910"/>
      </p:ext>
    </p:extLst>
  </p:cSld>
  <p:clrMapOvr>
    <a:masterClrMapping/>
  </p:clrMapOvr>
  <mc:AlternateContent xmlns:mc="http://schemas.openxmlformats.org/markup-compatibility/2006" xmlns:p14="http://schemas.microsoft.com/office/powerpoint/2010/main">
    <mc:Choice Requires="p14">
      <p:transition spd="slow" p14:dur="3400" advClick="0" advTm="40000">
        <p14:reveal thruBlk="1"/>
      </p:transition>
    </mc:Choice>
    <mc:Fallback xmlns="">
      <p:transition spd="slow" advClick="0" advTm="40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8A3CC0F2-C3A1-FE98-7E60-646752B83F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7855" y="10"/>
            <a:ext cx="12188697" cy="6857990"/>
          </a:xfrm>
          <a:prstGeom prst="rect">
            <a:avLst/>
          </a:prstGeom>
        </p:spPr>
      </p:pic>
      <p:sp>
        <p:nvSpPr>
          <p:cNvPr id="34" name="Rectangle 1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מלבן 3">
            <a:extLst>
              <a:ext uri="{FF2B5EF4-FFF2-40B4-BE49-F238E27FC236}">
                <a16:creationId xmlns:a16="http://schemas.microsoft.com/office/drawing/2014/main" id="{20326FD3-A654-B5CF-B026-5A1946CFAD29}"/>
              </a:ext>
            </a:extLst>
          </p:cNvPr>
          <p:cNvSpPr/>
          <p:nvPr/>
        </p:nvSpPr>
        <p:spPr>
          <a:xfrm>
            <a:off x="6630206" y="549000"/>
            <a:ext cx="5040000" cy="5760000"/>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2200" dirty="0">
                <a:latin typeface="Segoe UI Semilight" panose="020B0402040204020203" pitchFamily="34" charset="0"/>
                <a:cs typeface="Segoe UI Semilight" panose="020B0402040204020203" pitchFamily="34" charset="0"/>
              </a:rPr>
              <a:t>נדב בן למיכל ודורון. אח ליונתן ורוני.</a:t>
            </a:r>
          </a:p>
          <a:p>
            <a:r>
              <a:rPr lang="he-IL" sz="2200" dirty="0">
                <a:latin typeface="Segoe UI Semilight" panose="020B0402040204020203" pitchFamily="34" charset="0"/>
                <a:cs typeface="Segoe UI Semilight" panose="020B0402040204020203" pitchFamily="34" charset="0"/>
              </a:rPr>
              <a:t>מיחידת שריון, נפל בקרב בעזה.</a:t>
            </a:r>
          </a:p>
          <a:p>
            <a:r>
              <a:rPr lang="he-IL" sz="2200" dirty="0">
                <a:latin typeface="Segoe UI Semilight" panose="020B0402040204020203" pitchFamily="34" charset="0"/>
                <a:cs typeface="Segoe UI Semilight" panose="020B0402040204020203" pitchFamily="34" charset="0"/>
              </a:rPr>
              <a:t>היה ילד חכם, שמח, ציני, אוהב וקשוב לסביבה שלו, אופטימי- רואה את התקווה והאור, חבר טוב של כולם. </a:t>
            </a:r>
          </a:p>
          <a:p>
            <a:r>
              <a:rPr lang="he-IL" sz="2200" dirty="0">
                <a:latin typeface="Segoe UI Semilight" panose="020B0402040204020203" pitchFamily="34" charset="0"/>
                <a:cs typeface="Segoe UI Semilight" panose="020B0402040204020203" pitchFamily="34" charset="0"/>
              </a:rPr>
              <a:t>בן אדם ערכי שעל פיהם פעל במעשיו. הצלחת להתעלות על עצמך ולשים את טובת הכלל מטובך האישית.</a:t>
            </a:r>
          </a:p>
          <a:p>
            <a:r>
              <a:rPr lang="he-IL" sz="2200" dirty="0">
                <a:latin typeface="Segoe UI Semilight" panose="020B0402040204020203" pitchFamily="34" charset="0"/>
                <a:cs typeface="Segoe UI Semilight" panose="020B0402040204020203" pitchFamily="34" charset="0"/>
              </a:rPr>
              <a:t>הותיר חור גדול אחריו אצל כל כך הרבה אנשים. אפשר ללמוד מנדב המון על אישיותו וטוב ליבו. </a:t>
            </a:r>
          </a:p>
          <a:p>
            <a:pPr algn="ctr"/>
            <a:endParaRPr lang="he-IL" sz="2400" dirty="0">
              <a:latin typeface="Segoe UI Semilight" panose="020B0402040204020203" pitchFamily="34" charset="0"/>
              <a:cs typeface="Segoe UI Semilight" panose="020B0402040204020203" pitchFamily="34" charset="0"/>
            </a:endParaRPr>
          </a:p>
          <a:p>
            <a:pPr algn="ctr"/>
            <a:r>
              <a:rPr lang="he-IL" sz="2000" dirty="0">
                <a:latin typeface="Segoe UI Semilight" panose="020B0402040204020203" pitchFamily="34" charset="0"/>
                <a:cs typeface="Segoe UI Semilight" panose="020B0402040204020203" pitchFamily="34" charset="0"/>
              </a:rPr>
              <a:t>יהי זכרו ברוך</a:t>
            </a:r>
          </a:p>
        </p:txBody>
      </p:sp>
      <p:sp>
        <p:nvSpPr>
          <p:cNvPr id="7" name="מלבן 6">
            <a:extLst>
              <a:ext uri="{FF2B5EF4-FFF2-40B4-BE49-F238E27FC236}">
                <a16:creationId xmlns:a16="http://schemas.microsoft.com/office/drawing/2014/main" id="{32714FC8-BF01-602A-B2B7-44D5CA139825}"/>
              </a:ext>
            </a:extLst>
          </p:cNvPr>
          <p:cNvSpPr/>
          <p:nvPr/>
        </p:nvSpPr>
        <p:spPr>
          <a:xfrm>
            <a:off x="284812" y="4440511"/>
            <a:ext cx="3119619" cy="1030899"/>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b="1" dirty="0">
                <a:latin typeface="Segoe UI Semilight" panose="020B0402040204020203" pitchFamily="34" charset="0"/>
                <a:cs typeface="Segoe UI Semilight" panose="020B0402040204020203" pitchFamily="34" charset="0"/>
              </a:rPr>
              <a:t>סמ"ר נדב כהן</a:t>
            </a:r>
          </a:p>
          <a:p>
            <a:pPr algn="ctr"/>
            <a:r>
              <a:rPr lang="he-IL" sz="2000" dirty="0">
                <a:latin typeface="Segoe UI Semilight" panose="020B0402040204020203" pitchFamily="34" charset="0"/>
                <a:cs typeface="Segoe UI Semilight" panose="020B0402040204020203" pitchFamily="34" charset="0"/>
              </a:rPr>
              <a:t>נפל בתאריך 1/04/2024</a:t>
            </a:r>
          </a:p>
        </p:txBody>
      </p:sp>
      <p:pic>
        <p:nvPicPr>
          <p:cNvPr id="8" name="תמונה 7" descr="נדב כהן">
            <a:extLst>
              <a:ext uri="{FF2B5EF4-FFF2-40B4-BE49-F238E27FC236}">
                <a16:creationId xmlns:a16="http://schemas.microsoft.com/office/drawing/2014/main" id="{6889AA13-12AC-41D2-8D9E-45DFA6AD197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82206" y="433137"/>
            <a:ext cx="3096000" cy="3964457"/>
          </a:xfrm>
          <a:prstGeom prst="rect">
            <a:avLst/>
          </a:prstGeom>
        </p:spPr>
      </p:pic>
      <p:sp>
        <p:nvSpPr>
          <p:cNvPr id="10" name="מלבן 9">
            <a:extLst>
              <a:ext uri="{FF2B5EF4-FFF2-40B4-BE49-F238E27FC236}">
                <a16:creationId xmlns:a16="http://schemas.microsoft.com/office/drawing/2014/main" id="{7E567EB8-941A-4FD4-9670-2D41AA84D409}"/>
              </a:ext>
            </a:extLst>
          </p:cNvPr>
          <p:cNvSpPr/>
          <p:nvPr/>
        </p:nvSpPr>
        <p:spPr>
          <a:xfrm>
            <a:off x="246111" y="4452543"/>
            <a:ext cx="3096000" cy="1030899"/>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b="1" dirty="0">
                <a:latin typeface="Segoe UI Semilight" panose="020B0402040204020203" pitchFamily="34" charset="0"/>
                <a:cs typeface="Segoe UI Semilight" panose="020B0402040204020203" pitchFamily="34" charset="0"/>
              </a:rPr>
              <a:t>סמ"ר נדב כהן</a:t>
            </a:r>
          </a:p>
          <a:p>
            <a:pPr algn="ctr"/>
            <a:r>
              <a:rPr lang="he-IL" sz="2000" dirty="0">
                <a:latin typeface="Segoe UI Semilight" panose="020B0402040204020203" pitchFamily="34" charset="0"/>
                <a:cs typeface="Segoe UI Semilight" panose="020B0402040204020203" pitchFamily="34" charset="0"/>
              </a:rPr>
              <a:t>נפל בתאריך 1/04/2024</a:t>
            </a:r>
          </a:p>
        </p:txBody>
      </p:sp>
      <p:pic>
        <p:nvPicPr>
          <p:cNvPr id="11" name="תמונה 10" descr="נדב כהן">
            <a:extLst>
              <a:ext uri="{FF2B5EF4-FFF2-40B4-BE49-F238E27FC236}">
                <a16:creationId xmlns:a16="http://schemas.microsoft.com/office/drawing/2014/main" id="{D4A4B1C6-34E5-4539-9FE0-3DBD93D8F9A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46111" y="417873"/>
            <a:ext cx="3096000" cy="3964457"/>
          </a:xfrm>
          <a:prstGeom prst="rect">
            <a:avLst/>
          </a:prstGeom>
        </p:spPr>
      </p:pic>
      <p:sp>
        <p:nvSpPr>
          <p:cNvPr id="2" name="כותרת 1">
            <a:extLst>
              <a:ext uri="{FF2B5EF4-FFF2-40B4-BE49-F238E27FC236}">
                <a16:creationId xmlns:a16="http://schemas.microsoft.com/office/drawing/2014/main" id="{6F376A2A-1A59-4427-9C1B-72995B18BAE2}"/>
              </a:ext>
            </a:extLst>
          </p:cNvPr>
          <p:cNvSpPr>
            <a:spLocks noGrp="1"/>
          </p:cNvSpPr>
          <p:nvPr>
            <p:ph type="title"/>
          </p:nvPr>
        </p:nvSpPr>
        <p:spPr>
          <a:xfrm>
            <a:off x="838200" y="-1325563"/>
            <a:ext cx="10515600" cy="1325563"/>
          </a:xfrm>
        </p:spPr>
        <p:txBody>
          <a:bodyPr vert="horz" lIns="91440" tIns="45720" rIns="91440" bIns="45720" rtlCol="1" anchor="b">
            <a:normAutofit/>
          </a:bodyPr>
          <a:lstStyle/>
          <a:p>
            <a:r>
              <a:rPr lang="he-IL" dirty="0"/>
              <a:t>.</a:t>
            </a:r>
          </a:p>
        </p:txBody>
      </p:sp>
    </p:spTree>
    <p:extLst>
      <p:ext uri="{BB962C8B-B14F-4D97-AF65-F5344CB8AC3E}">
        <p14:creationId xmlns:p14="http://schemas.microsoft.com/office/powerpoint/2010/main" val="1075884543"/>
      </p:ext>
    </p:extLst>
  </p:cSld>
  <p:clrMapOvr>
    <a:masterClrMapping/>
  </p:clrMapOvr>
  <mc:AlternateContent xmlns:mc="http://schemas.openxmlformats.org/markup-compatibility/2006" xmlns:p14="http://schemas.microsoft.com/office/powerpoint/2010/main">
    <mc:Choice Requires="p14">
      <p:transition spd="slow" p14:dur="3400" advClick="0" advTm="40000">
        <p14:reveal thruBlk="1"/>
      </p:transition>
    </mc:Choice>
    <mc:Fallback xmlns="">
      <p:transition spd="slow" advClick="0" advTm="4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8A3CC0F2-C3A1-FE98-7E60-646752B83F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144" y="473"/>
            <a:ext cx="12191980" cy="6857064"/>
          </a:xfrm>
          <a:prstGeom prst="rect">
            <a:avLst/>
          </a:prstGeom>
        </p:spPr>
      </p:pic>
      <p:sp>
        <p:nvSpPr>
          <p:cNvPr id="34" name="Rectangle 1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מלבן 3">
            <a:extLst>
              <a:ext uri="{FF2B5EF4-FFF2-40B4-BE49-F238E27FC236}">
                <a16:creationId xmlns:a16="http://schemas.microsoft.com/office/drawing/2014/main" id="{20326FD3-A654-B5CF-B026-5A1946CFAD29}"/>
              </a:ext>
            </a:extLst>
          </p:cNvPr>
          <p:cNvSpPr/>
          <p:nvPr/>
        </p:nvSpPr>
        <p:spPr>
          <a:xfrm>
            <a:off x="6630206" y="549000"/>
            <a:ext cx="5040000" cy="5760000"/>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2400" dirty="0">
                <a:latin typeface="Segoe UI Semilight" panose="020B0402040204020203" pitchFamily="34" charset="0"/>
                <a:cs typeface="Segoe UI Semilight" panose="020B0402040204020203" pitchFamily="34" charset="0"/>
              </a:rPr>
              <a:t>דוד שלי אבישי נולד ביום כ' בסיון תשי"ד (21.6.1954) בעפולה. אח של אימי. ביום ה' באייר תשל"ד (27.4.1974) נפל אבישי בקרב על החרמון מפגיעת פגזי האויב. הובא למנוחת עולמים בבית העלמין הצבאי בהר הרצל שבירושלים. השאיר אחריו הורים, שני אחים ושתי אחיות.</a:t>
            </a:r>
          </a:p>
          <a:p>
            <a:endParaRPr lang="he-IL" sz="2400" dirty="0">
              <a:latin typeface="Segoe UI Semilight" panose="020B0402040204020203" pitchFamily="34" charset="0"/>
              <a:cs typeface="Segoe UI Semilight" panose="020B0402040204020203" pitchFamily="34" charset="0"/>
            </a:endParaRPr>
          </a:p>
          <a:p>
            <a:endParaRPr lang="he-IL" sz="2400" dirty="0">
              <a:latin typeface="Segoe UI Semilight" panose="020B0402040204020203" pitchFamily="34" charset="0"/>
              <a:cs typeface="Segoe UI Semilight" panose="020B0402040204020203" pitchFamily="34" charset="0"/>
            </a:endParaRPr>
          </a:p>
          <a:p>
            <a:pPr algn="ctr"/>
            <a:r>
              <a:rPr lang="he-IL" sz="2000" dirty="0">
                <a:latin typeface="Segoe UI Semilight" panose="020B0402040204020203" pitchFamily="34" charset="0"/>
                <a:cs typeface="Segoe UI Semilight" panose="020B0402040204020203" pitchFamily="34" charset="0"/>
              </a:rPr>
              <a:t>יהי זכרו ברוך</a:t>
            </a:r>
          </a:p>
        </p:txBody>
      </p:sp>
      <p:sp>
        <p:nvSpPr>
          <p:cNvPr id="7" name="מלבן 6">
            <a:extLst>
              <a:ext uri="{FF2B5EF4-FFF2-40B4-BE49-F238E27FC236}">
                <a16:creationId xmlns:a16="http://schemas.microsoft.com/office/drawing/2014/main" id="{32714FC8-BF01-602A-B2B7-44D5CA139825}"/>
              </a:ext>
            </a:extLst>
          </p:cNvPr>
          <p:cNvSpPr/>
          <p:nvPr/>
        </p:nvSpPr>
        <p:spPr>
          <a:xfrm>
            <a:off x="284812" y="4440511"/>
            <a:ext cx="3096000" cy="1030899"/>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b="1" dirty="0">
                <a:latin typeface="Segoe UI Semilight" panose="020B0402040204020203" pitchFamily="34" charset="0"/>
                <a:cs typeface="Segoe UI Semilight" panose="020B0402040204020203" pitchFamily="34" charset="0"/>
              </a:rPr>
              <a:t>סמל אבישי רחמים</a:t>
            </a:r>
          </a:p>
          <a:p>
            <a:pPr algn="ctr"/>
            <a:r>
              <a:rPr lang="he-IL" sz="2000" dirty="0">
                <a:latin typeface="Segoe UI Semilight" panose="020B0402040204020203" pitchFamily="34" charset="0"/>
                <a:cs typeface="Segoe UI Semilight" panose="020B0402040204020203" pitchFamily="34" charset="0"/>
              </a:rPr>
              <a:t>נפל בתאריך 27/04/1974</a:t>
            </a:r>
          </a:p>
        </p:txBody>
      </p:sp>
      <p:pic>
        <p:nvPicPr>
          <p:cNvPr id="3" name="תמונה 2" descr="אבישי רחמים">
            <a:extLst>
              <a:ext uri="{FF2B5EF4-FFF2-40B4-BE49-F238E27FC236}">
                <a16:creationId xmlns:a16="http://schemas.microsoft.com/office/drawing/2014/main" id="{8DEF7BA7-2D31-07D4-5F9F-040134C940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812" y="456690"/>
            <a:ext cx="3096000" cy="3921598"/>
          </a:xfrm>
          <a:prstGeom prst="rect">
            <a:avLst/>
          </a:prstGeom>
        </p:spPr>
      </p:pic>
      <p:sp>
        <p:nvSpPr>
          <p:cNvPr id="2" name="כותרת 1">
            <a:extLst>
              <a:ext uri="{FF2B5EF4-FFF2-40B4-BE49-F238E27FC236}">
                <a16:creationId xmlns:a16="http://schemas.microsoft.com/office/drawing/2014/main" id="{68E0EB6B-7B39-4B89-9EE4-1B498F93BAAB}"/>
              </a:ext>
            </a:extLst>
          </p:cNvPr>
          <p:cNvSpPr>
            <a:spLocks noGrp="1"/>
          </p:cNvSpPr>
          <p:nvPr>
            <p:ph type="title"/>
          </p:nvPr>
        </p:nvSpPr>
        <p:spPr>
          <a:xfrm>
            <a:off x="838200" y="-1325563"/>
            <a:ext cx="10515600" cy="1325563"/>
          </a:xfrm>
        </p:spPr>
        <p:txBody>
          <a:bodyPr vert="horz" lIns="91440" tIns="45720" rIns="91440" bIns="45720" rtlCol="1" anchor="b">
            <a:normAutofit/>
          </a:bodyPr>
          <a:lstStyle/>
          <a:p>
            <a:r>
              <a:rPr lang="he-IL" dirty="0"/>
              <a:t>אבישי</a:t>
            </a:r>
          </a:p>
        </p:txBody>
      </p:sp>
    </p:spTree>
    <p:extLst>
      <p:ext uri="{BB962C8B-B14F-4D97-AF65-F5344CB8AC3E}">
        <p14:creationId xmlns:p14="http://schemas.microsoft.com/office/powerpoint/2010/main" val="1196027856"/>
      </p:ext>
    </p:extLst>
  </p:cSld>
  <p:clrMapOvr>
    <a:masterClrMapping/>
  </p:clrMapOvr>
  <mc:AlternateContent xmlns:mc="http://schemas.openxmlformats.org/markup-compatibility/2006" xmlns:p14="http://schemas.microsoft.com/office/powerpoint/2010/main">
    <mc:Choice Requires="p14">
      <p:transition spd="slow" p14:dur="3400" advClick="0" advTm="40000">
        <p14:reveal thruBlk="1"/>
      </p:transition>
    </mc:Choice>
    <mc:Fallback xmlns="">
      <p:transition spd="slow" advClick="0" advTm="40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8A3CC0F2-C3A1-FE98-7E60-646752B83F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553" y="-883"/>
            <a:ext cx="12188697" cy="6857990"/>
          </a:xfrm>
          <a:prstGeom prst="rect">
            <a:avLst/>
          </a:prstGeom>
        </p:spPr>
      </p:pic>
      <p:sp>
        <p:nvSpPr>
          <p:cNvPr id="34" name="Rectangle 1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מלבן 3">
            <a:extLst>
              <a:ext uri="{FF2B5EF4-FFF2-40B4-BE49-F238E27FC236}">
                <a16:creationId xmlns:a16="http://schemas.microsoft.com/office/drawing/2014/main" id="{20326FD3-A654-B5CF-B026-5A1946CFAD29}"/>
              </a:ext>
            </a:extLst>
          </p:cNvPr>
          <p:cNvSpPr/>
          <p:nvPr/>
        </p:nvSpPr>
        <p:spPr>
          <a:xfrm>
            <a:off x="6630206" y="549000"/>
            <a:ext cx="5040000" cy="5760000"/>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2400" dirty="0">
                <a:latin typeface="Segoe UI Semilight" panose="020B0402040204020203" pitchFamily="34" charset="0"/>
                <a:cs typeface="Segoe UI Semilight" panose="020B0402040204020203" pitchFamily="34" charset="0"/>
              </a:rPr>
              <a:t>נדב בן 17 ממושב בית שקמה, נרצח בשבת עם שני חבריו שיצאו עם שחר לדייג בחוף זיקים. </a:t>
            </a:r>
          </a:p>
          <a:p>
            <a:r>
              <a:rPr lang="he-IL" sz="2400" dirty="0">
                <a:latin typeface="Segoe UI Semilight" panose="020B0402040204020203" pitchFamily="34" charset="0"/>
                <a:cs typeface="Segoe UI Semilight" panose="020B0402040204020203" pitchFamily="34" charset="0"/>
              </a:rPr>
              <a:t>נדב אהב לגלוש ולדוג עם חבריו. ילד של אהבה ונתינה, שהיה הראשון להתנדב ולעזור</a:t>
            </a:r>
          </a:p>
          <a:p>
            <a:r>
              <a:rPr lang="he-IL" sz="2400" dirty="0">
                <a:latin typeface="Segoe UI Semilight" panose="020B0402040204020203" pitchFamily="34" charset="0"/>
                <a:cs typeface="Segoe UI Semilight" panose="020B0402040204020203" pitchFamily="34" charset="0"/>
              </a:rPr>
              <a:t>נזכור את החיוך והלב הענק.</a:t>
            </a:r>
          </a:p>
          <a:p>
            <a:endParaRPr lang="he-IL" sz="2400" dirty="0">
              <a:latin typeface="Segoe UI Semilight" panose="020B0402040204020203" pitchFamily="34" charset="0"/>
              <a:cs typeface="Segoe UI Semilight" panose="020B0402040204020203" pitchFamily="34" charset="0"/>
            </a:endParaRPr>
          </a:p>
          <a:p>
            <a:pPr algn="ctr"/>
            <a:r>
              <a:rPr lang="he-IL" sz="2000" dirty="0">
                <a:latin typeface="Segoe UI Semilight" panose="020B0402040204020203" pitchFamily="34" charset="0"/>
                <a:cs typeface="Segoe UI Semilight" panose="020B0402040204020203" pitchFamily="34" charset="0"/>
              </a:rPr>
              <a:t>יהי זכרו ברוך</a:t>
            </a:r>
          </a:p>
        </p:txBody>
      </p:sp>
      <p:sp>
        <p:nvSpPr>
          <p:cNvPr id="7" name="מלבן 6">
            <a:extLst>
              <a:ext uri="{FF2B5EF4-FFF2-40B4-BE49-F238E27FC236}">
                <a16:creationId xmlns:a16="http://schemas.microsoft.com/office/drawing/2014/main" id="{32714FC8-BF01-602A-B2B7-44D5CA139825}"/>
              </a:ext>
            </a:extLst>
          </p:cNvPr>
          <p:cNvSpPr/>
          <p:nvPr/>
        </p:nvSpPr>
        <p:spPr>
          <a:xfrm>
            <a:off x="284812" y="4440511"/>
            <a:ext cx="3096000" cy="1030899"/>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b="1" dirty="0">
                <a:latin typeface="Segoe UI Semilight" panose="020B0402040204020203" pitchFamily="34" charset="0"/>
                <a:cs typeface="Segoe UI Semilight" panose="020B0402040204020203" pitchFamily="34" charset="0"/>
              </a:rPr>
              <a:t>נדב יוסף חי טייב</a:t>
            </a:r>
          </a:p>
          <a:p>
            <a:pPr algn="ctr"/>
            <a:r>
              <a:rPr lang="he-IL" sz="2000" dirty="0">
                <a:latin typeface="Segoe UI Semilight" panose="020B0402040204020203" pitchFamily="34" charset="0"/>
                <a:cs typeface="Segoe UI Semilight" panose="020B0402040204020203" pitchFamily="34" charset="0"/>
              </a:rPr>
              <a:t>נרצח בתאריך 7/10/2023</a:t>
            </a:r>
          </a:p>
        </p:txBody>
      </p:sp>
      <p:pic>
        <p:nvPicPr>
          <p:cNvPr id="6" name="תמונה 5" descr="תמונה שמכילה פני אדם, אדם, סנטר, איש&#10;&#10;התיאור נוצר באופן אוטומטי">
            <a:extLst>
              <a:ext uri="{FF2B5EF4-FFF2-40B4-BE49-F238E27FC236}">
                <a16:creationId xmlns:a16="http://schemas.microsoft.com/office/drawing/2014/main" id="{E78D9B3E-E9E7-E596-FAE6-C35C319965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812" y="336698"/>
            <a:ext cx="3096000" cy="4024800"/>
          </a:xfrm>
          <a:prstGeom prst="rect">
            <a:avLst/>
          </a:prstGeom>
        </p:spPr>
      </p:pic>
      <p:sp>
        <p:nvSpPr>
          <p:cNvPr id="2" name="כותרת 1">
            <a:extLst>
              <a:ext uri="{FF2B5EF4-FFF2-40B4-BE49-F238E27FC236}">
                <a16:creationId xmlns:a16="http://schemas.microsoft.com/office/drawing/2014/main" id="{4B697ABA-1AE7-45C0-BE7E-141E01289CC7}"/>
              </a:ext>
            </a:extLst>
          </p:cNvPr>
          <p:cNvSpPr>
            <a:spLocks noGrp="1"/>
          </p:cNvSpPr>
          <p:nvPr>
            <p:ph type="title"/>
          </p:nvPr>
        </p:nvSpPr>
        <p:spPr>
          <a:xfrm>
            <a:off x="838200" y="-1325563"/>
            <a:ext cx="10515600" cy="1325563"/>
          </a:xfrm>
        </p:spPr>
        <p:txBody>
          <a:bodyPr vert="horz" lIns="91440" tIns="45720" rIns="91440" bIns="45720" rtlCol="1" anchor="b">
            <a:normAutofit/>
          </a:bodyPr>
          <a:lstStyle/>
          <a:p>
            <a:r>
              <a:rPr lang="he-IL" dirty="0"/>
              <a:t>.</a:t>
            </a:r>
          </a:p>
        </p:txBody>
      </p:sp>
    </p:spTree>
    <p:extLst>
      <p:ext uri="{BB962C8B-B14F-4D97-AF65-F5344CB8AC3E}">
        <p14:creationId xmlns:p14="http://schemas.microsoft.com/office/powerpoint/2010/main" val="982995674"/>
      </p:ext>
    </p:extLst>
  </p:cSld>
  <p:clrMapOvr>
    <a:masterClrMapping/>
  </p:clrMapOvr>
  <mc:AlternateContent xmlns:mc="http://schemas.openxmlformats.org/markup-compatibility/2006" xmlns:p14="http://schemas.microsoft.com/office/powerpoint/2010/main">
    <mc:Choice Requires="p14">
      <p:transition spd="slow" p14:dur="3400" advClick="0" advTm="40000">
        <p14:reveal thruBlk="1"/>
      </p:transition>
    </mc:Choice>
    <mc:Fallback xmlns="">
      <p:transition spd="slow" advClick="0" advTm="40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8A3CC0F2-C3A1-FE98-7E60-646752B83F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61" y="10"/>
            <a:ext cx="12188697" cy="6857990"/>
          </a:xfrm>
          <a:prstGeom prst="rect">
            <a:avLst/>
          </a:prstGeom>
        </p:spPr>
      </p:pic>
      <p:sp>
        <p:nvSpPr>
          <p:cNvPr id="34" name="Rectangle 1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מלבן 3">
            <a:extLst>
              <a:ext uri="{FF2B5EF4-FFF2-40B4-BE49-F238E27FC236}">
                <a16:creationId xmlns:a16="http://schemas.microsoft.com/office/drawing/2014/main" id="{20326FD3-A654-B5CF-B026-5A1946CFAD29}"/>
              </a:ext>
            </a:extLst>
          </p:cNvPr>
          <p:cNvSpPr/>
          <p:nvPr/>
        </p:nvSpPr>
        <p:spPr>
          <a:xfrm>
            <a:off x="6551075" y="549000"/>
            <a:ext cx="5040000" cy="5760000"/>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2400" dirty="0">
                <a:latin typeface="Segoe UI Semilight" panose="020B0402040204020203" pitchFamily="34" charset="0"/>
                <a:cs typeface="Segoe UI Semilight" panose="020B0402040204020203" pitchFamily="34" charset="0"/>
              </a:rPr>
              <a:t>סמלת נועה לזר, לוחמת מעברים מגדוד ארז, נפלה בעת מילוי תפקידה במחסום שועפאט </a:t>
            </a:r>
            <a:r>
              <a:rPr lang="he-IL" sz="2400">
                <a:latin typeface="Segoe UI Semilight" panose="020B0402040204020203" pitchFamily="34" charset="0"/>
                <a:cs typeface="Segoe UI Semilight" panose="020B0402040204020203" pitchFamily="34" charset="0"/>
              </a:rPr>
              <a:t>ע״י מחבל נתעב. </a:t>
            </a:r>
            <a:endParaRPr lang="he-IL" sz="2400" dirty="0">
              <a:latin typeface="Segoe UI Semilight" panose="020B0402040204020203" pitchFamily="34" charset="0"/>
              <a:cs typeface="Segoe UI Semilight" panose="020B0402040204020203" pitchFamily="34" charset="0"/>
            </a:endParaRPr>
          </a:p>
          <a:p>
            <a:br>
              <a:rPr lang="en-US" sz="2400" dirty="0">
                <a:latin typeface="Segoe UI Semilight" panose="020B0402040204020203" pitchFamily="34" charset="0"/>
                <a:cs typeface="Segoe UI Semilight" panose="020B0402040204020203" pitchFamily="34" charset="0"/>
              </a:rPr>
            </a:br>
            <a:r>
              <a:rPr lang="he-IL" sz="2400" dirty="0" err="1">
                <a:latin typeface="Segoe UI Semilight" panose="020B0402040204020203" pitchFamily="34" charset="0"/>
                <a:cs typeface="Segoe UI Semilight" panose="020B0402040204020203" pitchFamily="34" charset="0"/>
              </a:rPr>
              <a:t>היתה</a:t>
            </a:r>
            <a:r>
              <a:rPr lang="he-IL" sz="2400" dirty="0">
                <a:latin typeface="Segoe UI Semilight" panose="020B0402040204020203" pitchFamily="34" charset="0"/>
                <a:cs typeface="Segoe UI Semilight" panose="020B0402040204020203" pitchFamily="34" charset="0"/>
              </a:rPr>
              <a:t> עם חיוך שאי אפשר לשכוח ואופטימיות בלתי נתפשת.</a:t>
            </a:r>
          </a:p>
          <a:p>
            <a:pPr algn="ctr"/>
            <a:endParaRPr lang="he-IL" sz="2400" dirty="0">
              <a:latin typeface="Segoe UI Semilight" panose="020B0402040204020203" pitchFamily="34" charset="0"/>
              <a:cs typeface="Segoe UI Semilight" panose="020B0402040204020203" pitchFamily="34" charset="0"/>
            </a:endParaRPr>
          </a:p>
          <a:p>
            <a:pPr algn="ctr"/>
            <a:r>
              <a:rPr lang="he-IL" sz="2000" dirty="0">
                <a:latin typeface="Segoe UI Semilight" panose="020B0402040204020203" pitchFamily="34" charset="0"/>
                <a:cs typeface="Segoe UI Semilight" panose="020B0402040204020203" pitchFamily="34" charset="0"/>
              </a:rPr>
              <a:t>יהי זכרה ברוך</a:t>
            </a:r>
          </a:p>
        </p:txBody>
      </p:sp>
      <p:sp>
        <p:nvSpPr>
          <p:cNvPr id="7" name="מלבן 6">
            <a:extLst>
              <a:ext uri="{FF2B5EF4-FFF2-40B4-BE49-F238E27FC236}">
                <a16:creationId xmlns:a16="http://schemas.microsoft.com/office/drawing/2014/main" id="{32714FC8-BF01-602A-B2B7-44D5CA139825}"/>
              </a:ext>
            </a:extLst>
          </p:cNvPr>
          <p:cNvSpPr/>
          <p:nvPr/>
        </p:nvSpPr>
        <p:spPr>
          <a:xfrm>
            <a:off x="261193" y="4397594"/>
            <a:ext cx="3096000" cy="1030899"/>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b="1" dirty="0">
                <a:latin typeface="Segoe UI Semilight" panose="020B0402040204020203" pitchFamily="34" charset="0"/>
                <a:cs typeface="Segoe UI Semilight" panose="020B0402040204020203" pitchFamily="34" charset="0"/>
              </a:rPr>
              <a:t>סמל נועה לזר</a:t>
            </a:r>
          </a:p>
          <a:p>
            <a:pPr algn="ctr"/>
            <a:r>
              <a:rPr lang="he-IL" sz="2000" dirty="0">
                <a:latin typeface="Segoe UI Semilight" panose="020B0402040204020203" pitchFamily="34" charset="0"/>
                <a:cs typeface="Segoe UI Semilight" panose="020B0402040204020203" pitchFamily="34" charset="0"/>
              </a:rPr>
              <a:t>נפלה בתאריך 8/10/2023</a:t>
            </a:r>
          </a:p>
        </p:txBody>
      </p:sp>
      <p:pic>
        <p:nvPicPr>
          <p:cNvPr id="6" name="תמונה 5" descr="תמונה שמכילה שמיים, בחוץ, אדם, לבוש&#10;&#10;התיאור נוצר באופן אוטומטי">
            <a:extLst>
              <a:ext uri="{FF2B5EF4-FFF2-40B4-BE49-F238E27FC236}">
                <a16:creationId xmlns:a16="http://schemas.microsoft.com/office/drawing/2014/main" id="{6BB3F0A9-6518-7697-7A9E-D848821CAA9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61193" y="637674"/>
            <a:ext cx="3096000" cy="3644727"/>
          </a:xfrm>
          <a:prstGeom prst="rect">
            <a:avLst/>
          </a:prstGeom>
        </p:spPr>
      </p:pic>
      <p:sp>
        <p:nvSpPr>
          <p:cNvPr id="2" name="כותרת 1">
            <a:extLst>
              <a:ext uri="{FF2B5EF4-FFF2-40B4-BE49-F238E27FC236}">
                <a16:creationId xmlns:a16="http://schemas.microsoft.com/office/drawing/2014/main" id="{D6B502CA-CFA3-4E87-B5A8-D789CEC71562}"/>
              </a:ext>
            </a:extLst>
          </p:cNvPr>
          <p:cNvSpPr>
            <a:spLocks noGrp="1"/>
          </p:cNvSpPr>
          <p:nvPr>
            <p:ph type="title"/>
          </p:nvPr>
        </p:nvSpPr>
        <p:spPr>
          <a:xfrm>
            <a:off x="838200" y="-1325563"/>
            <a:ext cx="10515600" cy="1325563"/>
          </a:xfrm>
        </p:spPr>
        <p:txBody>
          <a:bodyPr vert="horz" lIns="91440" tIns="45720" rIns="91440" bIns="45720" rtlCol="1" anchor="b">
            <a:normAutofit/>
          </a:bodyPr>
          <a:lstStyle/>
          <a:p>
            <a:r>
              <a:rPr lang="he-IL" dirty="0"/>
              <a:t>.</a:t>
            </a:r>
          </a:p>
        </p:txBody>
      </p:sp>
    </p:spTree>
    <p:extLst>
      <p:ext uri="{BB962C8B-B14F-4D97-AF65-F5344CB8AC3E}">
        <p14:creationId xmlns:p14="http://schemas.microsoft.com/office/powerpoint/2010/main" val="2207972584"/>
      </p:ext>
    </p:extLst>
  </p:cSld>
  <p:clrMapOvr>
    <a:masterClrMapping/>
  </p:clrMapOvr>
  <mc:AlternateContent xmlns:mc="http://schemas.openxmlformats.org/markup-compatibility/2006" xmlns:p14="http://schemas.microsoft.com/office/powerpoint/2010/main">
    <mc:Choice Requires="p14">
      <p:transition spd="slow" p14:dur="3400" advClick="0" advTm="40000">
        <p14:reveal thruBlk="1"/>
      </p:transition>
    </mc:Choice>
    <mc:Fallback xmlns="">
      <p:transition spd="slow" advClick="0" advTm="40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תמונה 4" descr="נרות אור תה דולקים">
            <a:extLst>
              <a:ext uri="{FF2B5EF4-FFF2-40B4-BE49-F238E27FC236}">
                <a16:creationId xmlns:a16="http://schemas.microsoft.com/office/drawing/2014/main" id="{8A3CC0F2-C3A1-FE98-7E60-646752B83F3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p:blipFill>
        <p:spPr>
          <a:xfrm>
            <a:off x="20" y="0"/>
            <a:ext cx="12191980" cy="6857990"/>
          </a:xfrm>
          <a:prstGeom prst="rect">
            <a:avLst/>
          </a:prstGeom>
        </p:spPr>
      </p:pic>
      <p:sp>
        <p:nvSpPr>
          <p:cNvPr id="34" name="Rectangle 1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מלבן 3">
            <a:extLst>
              <a:ext uri="{FF2B5EF4-FFF2-40B4-BE49-F238E27FC236}">
                <a16:creationId xmlns:a16="http://schemas.microsoft.com/office/drawing/2014/main" id="{20326FD3-A654-B5CF-B026-5A1946CFAD29}"/>
              </a:ext>
            </a:extLst>
          </p:cNvPr>
          <p:cNvSpPr/>
          <p:nvPr/>
        </p:nvSpPr>
        <p:spPr>
          <a:xfrm>
            <a:off x="6630206" y="549000"/>
            <a:ext cx="5040000" cy="5760000"/>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dirty="0">
                <a:latin typeface="Segoe UI Semilight" panose="020B0402040204020203" pitchFamily="34" charset="0"/>
                <a:cs typeface="Segoe UI Semilight" panose="020B0402040204020203" pitchFamily="34" charset="0"/>
              </a:rPr>
              <a:t>נועם אברמוביץ הייתה תצפיתנית במוצב נחל עוז, היא גרה בגבעת ברנר, השאירה מאחוריה הורים: אדווה ויוסי ושלושה אחים קטנים-עפרי, יובל ויפתח.</a:t>
            </a:r>
            <a:endParaRPr lang="en-US" dirty="0">
              <a:latin typeface="Segoe UI Semilight" panose="020B0402040204020203" pitchFamily="34" charset="0"/>
              <a:cs typeface="Segoe UI Semilight" panose="020B0402040204020203" pitchFamily="34" charset="0"/>
            </a:endParaRPr>
          </a:p>
          <a:p>
            <a:r>
              <a:rPr lang="he-IL" dirty="0">
                <a:latin typeface="Segoe UI Semilight" panose="020B0402040204020203" pitchFamily="34" charset="0"/>
                <a:cs typeface="Segoe UI Semilight" panose="020B0402040204020203" pitchFamily="34" charset="0"/>
              </a:rPr>
              <a:t>נועם הייתה מאוד מיוחדת, אחד הדברים הבולטים ביותר בה היה האור שהיא הכניסה לכל מקום, תמיד מחייכת, תמיד דואגת להשמיע את הקול שלה, היא מבני האדם הבודדים שתמיד חיפשו אחר הטוב, היא חלמה להיות ראשת הממשלה כי האמינה שמשם תוכל לתקן ולשפר את חוסר הצדק והשוויון במדינה שכל-כך הכעיס אותה.</a:t>
            </a:r>
            <a:endParaRPr lang="en-US" dirty="0">
              <a:latin typeface="Segoe UI Semilight" panose="020B0402040204020203" pitchFamily="34" charset="0"/>
              <a:cs typeface="Segoe UI Semilight" panose="020B0402040204020203" pitchFamily="34" charset="0"/>
            </a:endParaRPr>
          </a:p>
          <a:p>
            <a:r>
              <a:rPr lang="he-IL" dirty="0">
                <a:latin typeface="Segoe UI Semilight" panose="020B0402040204020203" pitchFamily="34" charset="0"/>
                <a:cs typeface="Segoe UI Semilight" panose="020B0402040204020203" pitchFamily="34" charset="0"/>
              </a:rPr>
              <a:t>נועם חברה נאמנה ומסורה, מהסוג שכל אחד צריך, תמיד שמה את החברים שלה בראש וידעה איך להעניק אהבה, היא מלאת תקווה, אהבה, אכפתיות בלתי נגמרת, שמחת חיים, טוב לב, כריזמטיות ובאמת מנהיגה אמיתית.</a:t>
            </a:r>
            <a:endParaRPr lang="en-US" dirty="0">
              <a:latin typeface="Segoe UI Semilight" panose="020B0402040204020203" pitchFamily="34" charset="0"/>
              <a:cs typeface="Segoe UI Semilight" panose="020B0402040204020203" pitchFamily="34" charset="0"/>
            </a:endParaRPr>
          </a:p>
          <a:p>
            <a:r>
              <a:rPr lang="he-IL" dirty="0">
                <a:latin typeface="Segoe UI Semilight" panose="020B0402040204020203" pitchFamily="34" charset="0"/>
                <a:cs typeface="Segoe UI Semilight" panose="020B0402040204020203" pitchFamily="34" charset="0"/>
              </a:rPr>
              <a:t>נועם הייתה אור עבור כל הסובבים אותה, ובכל 19 השנים שלה, היא ניצלה כל רגע, והיא חיה חיים מלאים עד יומה האחרון, וכך צריך לזכור אותה.</a:t>
            </a:r>
          </a:p>
          <a:p>
            <a:endParaRPr lang="he-IL" dirty="0">
              <a:latin typeface="Segoe UI Semilight" panose="020B0402040204020203" pitchFamily="34" charset="0"/>
              <a:cs typeface="Segoe UI Semilight" panose="020B0402040204020203" pitchFamily="34" charset="0"/>
            </a:endParaRPr>
          </a:p>
          <a:p>
            <a:pPr algn="ctr"/>
            <a:r>
              <a:rPr lang="he-IL" sz="2000" dirty="0">
                <a:latin typeface="Segoe UI Semilight" panose="020B0402040204020203" pitchFamily="34" charset="0"/>
                <a:cs typeface="Segoe UI Semilight" panose="020B0402040204020203" pitchFamily="34" charset="0"/>
              </a:rPr>
              <a:t>יהי זכרה ברוך</a:t>
            </a:r>
            <a:endParaRPr lang="en-US" sz="2000" dirty="0">
              <a:latin typeface="Segoe UI Semilight" panose="020B0402040204020203" pitchFamily="34" charset="0"/>
              <a:cs typeface="Segoe UI Semilight" panose="020B0402040204020203" pitchFamily="34" charset="0"/>
            </a:endParaRPr>
          </a:p>
        </p:txBody>
      </p:sp>
      <p:sp>
        <p:nvSpPr>
          <p:cNvPr id="7" name="מלבן 6">
            <a:extLst>
              <a:ext uri="{FF2B5EF4-FFF2-40B4-BE49-F238E27FC236}">
                <a16:creationId xmlns:a16="http://schemas.microsoft.com/office/drawing/2014/main" id="{32714FC8-BF01-602A-B2B7-44D5CA139825}"/>
              </a:ext>
            </a:extLst>
          </p:cNvPr>
          <p:cNvSpPr/>
          <p:nvPr/>
        </p:nvSpPr>
        <p:spPr>
          <a:xfrm>
            <a:off x="282206" y="4440511"/>
            <a:ext cx="3096000" cy="1030899"/>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b="1" dirty="0">
                <a:latin typeface="Segoe UI Semilight" panose="020B0402040204020203" pitchFamily="34" charset="0"/>
                <a:cs typeface="Segoe UI Semilight" panose="020B0402040204020203" pitchFamily="34" charset="0"/>
              </a:rPr>
              <a:t>טוראי נועם אברמוביץ</a:t>
            </a:r>
          </a:p>
          <a:p>
            <a:pPr algn="ctr"/>
            <a:r>
              <a:rPr lang="he-IL" sz="2000" dirty="0">
                <a:latin typeface="Segoe UI Semilight" panose="020B0402040204020203" pitchFamily="34" charset="0"/>
                <a:cs typeface="Segoe UI Semilight" panose="020B0402040204020203" pitchFamily="34" charset="0"/>
              </a:rPr>
              <a:t>נרצחה בתאריך 7/10/2023</a:t>
            </a:r>
          </a:p>
        </p:txBody>
      </p:sp>
      <p:pic>
        <p:nvPicPr>
          <p:cNvPr id="6" name="תמונה 5" descr="תמונה שמכילה אדם, פני אדם, חיוך, לבוש&#10;&#10;התיאור נוצר באופן אוטומטי">
            <a:extLst>
              <a:ext uri="{FF2B5EF4-FFF2-40B4-BE49-F238E27FC236}">
                <a16:creationId xmlns:a16="http://schemas.microsoft.com/office/drawing/2014/main" id="{59591524-6C30-7CC2-0B0B-7F26FB12D9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206" y="356669"/>
            <a:ext cx="3096000" cy="4040925"/>
          </a:xfrm>
          <a:prstGeom prst="rect">
            <a:avLst/>
          </a:prstGeom>
        </p:spPr>
      </p:pic>
      <p:sp>
        <p:nvSpPr>
          <p:cNvPr id="2" name="כותרת 1">
            <a:extLst>
              <a:ext uri="{FF2B5EF4-FFF2-40B4-BE49-F238E27FC236}">
                <a16:creationId xmlns:a16="http://schemas.microsoft.com/office/drawing/2014/main" id="{1BEE2AEF-4DD6-4109-90D0-3CA6F60C8C0C}"/>
              </a:ext>
            </a:extLst>
          </p:cNvPr>
          <p:cNvSpPr>
            <a:spLocks noGrp="1"/>
          </p:cNvSpPr>
          <p:nvPr>
            <p:ph type="title"/>
          </p:nvPr>
        </p:nvSpPr>
        <p:spPr>
          <a:xfrm>
            <a:off x="838200" y="-1325563"/>
            <a:ext cx="10515600" cy="1325563"/>
          </a:xfrm>
        </p:spPr>
        <p:txBody>
          <a:bodyPr vert="horz" lIns="91440" tIns="45720" rIns="91440" bIns="45720" rtlCol="1" anchor="b">
            <a:normAutofit/>
          </a:bodyPr>
          <a:lstStyle/>
          <a:p>
            <a:r>
              <a:rPr lang="he-IL" dirty="0"/>
              <a:t>.</a:t>
            </a:r>
          </a:p>
        </p:txBody>
      </p:sp>
    </p:spTree>
    <p:extLst>
      <p:ext uri="{BB962C8B-B14F-4D97-AF65-F5344CB8AC3E}">
        <p14:creationId xmlns:p14="http://schemas.microsoft.com/office/powerpoint/2010/main" val="2908476640"/>
      </p:ext>
    </p:extLst>
  </p:cSld>
  <p:clrMapOvr>
    <a:masterClrMapping/>
  </p:clrMapOvr>
  <mc:AlternateContent xmlns:mc="http://schemas.openxmlformats.org/markup-compatibility/2006" xmlns:p14="http://schemas.microsoft.com/office/powerpoint/2010/main">
    <mc:Choice Requires="p14">
      <p:transition spd="slow" p14:dur="3400" advClick="0" advTm="40000">
        <p14:reveal thruBlk="1"/>
      </p:transition>
    </mc:Choice>
    <mc:Fallback xmlns="">
      <p:transition spd="slow" advClick="0" advTm="40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8A3CC0F2-C3A1-FE98-7E60-646752B83F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61" y="10"/>
            <a:ext cx="12188697" cy="6857990"/>
          </a:xfrm>
          <a:prstGeom prst="rect">
            <a:avLst/>
          </a:prstGeom>
        </p:spPr>
      </p:pic>
      <p:sp>
        <p:nvSpPr>
          <p:cNvPr id="34" name="Rectangle 1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מלבן 3">
            <a:extLst>
              <a:ext uri="{FF2B5EF4-FFF2-40B4-BE49-F238E27FC236}">
                <a16:creationId xmlns:a16="http://schemas.microsoft.com/office/drawing/2014/main" id="{20326FD3-A654-B5CF-B026-5A1946CFAD29}"/>
              </a:ext>
            </a:extLst>
          </p:cNvPr>
          <p:cNvSpPr/>
          <p:nvPr/>
        </p:nvSpPr>
        <p:spPr>
          <a:xfrm>
            <a:off x="6630206" y="549000"/>
            <a:ext cx="5040000" cy="5760000"/>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2400" dirty="0">
                <a:latin typeface="Segoe UI Semilight" panose="020B0402040204020203" pitchFamily="34" charset="0"/>
                <a:cs typeface="Segoe UI Semilight" panose="020B0402040204020203" pitchFamily="34" charset="0"/>
              </a:rPr>
              <a:t>ניב רביב בת 27 מכפר עזה, כמה יפה מבחוץ, ככה יפה מבפנים; ממגנטת, קורנת והאור שלה חודר ישר ללב של כולם.</a:t>
            </a:r>
          </a:p>
          <a:p>
            <a:r>
              <a:rPr lang="he-IL" sz="2400" dirty="0">
                <a:latin typeface="Segoe UI Semilight" panose="020B0402040204020203" pitchFamily="34" charset="0"/>
                <a:cs typeface="Segoe UI Semilight" panose="020B0402040204020203" pitchFamily="34" charset="0"/>
              </a:rPr>
              <a:t>ניראל בן זוגה, תכנן להציע נישואים לניב, אך שניהם נרצחו והטבעת נמצאת בבית השרוף בקיבוץ. </a:t>
            </a:r>
          </a:p>
          <a:p>
            <a:endParaRPr lang="he-IL" sz="2400" dirty="0">
              <a:latin typeface="Segoe UI Semilight" panose="020B0402040204020203" pitchFamily="34" charset="0"/>
              <a:cs typeface="Segoe UI Semilight" panose="020B0402040204020203" pitchFamily="34" charset="0"/>
            </a:endParaRPr>
          </a:p>
          <a:p>
            <a:pPr algn="ctr"/>
            <a:r>
              <a:rPr lang="he-IL" sz="2000" dirty="0">
                <a:latin typeface="Segoe UI Semilight" panose="020B0402040204020203" pitchFamily="34" charset="0"/>
                <a:cs typeface="Segoe UI Semilight" panose="020B0402040204020203" pitchFamily="34" charset="0"/>
              </a:rPr>
              <a:t>יהי זכרה ברוך</a:t>
            </a:r>
          </a:p>
        </p:txBody>
      </p:sp>
      <p:sp>
        <p:nvSpPr>
          <p:cNvPr id="7" name="מלבן 6">
            <a:extLst>
              <a:ext uri="{FF2B5EF4-FFF2-40B4-BE49-F238E27FC236}">
                <a16:creationId xmlns:a16="http://schemas.microsoft.com/office/drawing/2014/main" id="{32714FC8-BF01-602A-B2B7-44D5CA139825}"/>
              </a:ext>
            </a:extLst>
          </p:cNvPr>
          <p:cNvSpPr/>
          <p:nvPr/>
        </p:nvSpPr>
        <p:spPr>
          <a:xfrm>
            <a:off x="282206" y="4440511"/>
            <a:ext cx="3096000" cy="1030899"/>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b="1" dirty="0">
                <a:latin typeface="Segoe UI Semilight" panose="020B0402040204020203" pitchFamily="34" charset="0"/>
                <a:cs typeface="Segoe UI Semilight" panose="020B0402040204020203" pitchFamily="34" charset="0"/>
              </a:rPr>
              <a:t>ניב רביב</a:t>
            </a:r>
          </a:p>
          <a:p>
            <a:pPr algn="ctr"/>
            <a:r>
              <a:rPr lang="he-IL" sz="2000" dirty="0">
                <a:latin typeface="Segoe UI Semilight" panose="020B0402040204020203" pitchFamily="34" charset="0"/>
                <a:cs typeface="Segoe UI Semilight" panose="020B0402040204020203" pitchFamily="34" charset="0"/>
              </a:rPr>
              <a:t>נרצחה בתאריך 7/10/2023</a:t>
            </a:r>
          </a:p>
        </p:txBody>
      </p:sp>
      <p:pic>
        <p:nvPicPr>
          <p:cNvPr id="6" name="תמונה 5" descr="תמונה שמכילה פני אדם, אדם, חיוך, דיוקן&#10;&#10;התיאור נוצר באופן אוטומטי">
            <a:extLst>
              <a:ext uri="{FF2B5EF4-FFF2-40B4-BE49-F238E27FC236}">
                <a16:creationId xmlns:a16="http://schemas.microsoft.com/office/drawing/2014/main" id="{532D7A1E-9528-18A5-8629-9BDC30023CF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
                    </a14:imgEffect>
                    <a14:imgEffect>
                      <a14:brightnessContrast bright="-3000" contrast="3000"/>
                    </a14:imgEffect>
                  </a14:imgLayer>
                </a14:imgProps>
              </a:ext>
              <a:ext uri="{28A0092B-C50C-407E-A947-70E740481C1C}">
                <a14:useLocalDpi xmlns:a14="http://schemas.microsoft.com/office/drawing/2010/main" val="0"/>
              </a:ext>
            </a:extLst>
          </a:blip>
          <a:stretch>
            <a:fillRect/>
          </a:stretch>
        </p:blipFill>
        <p:spPr>
          <a:xfrm>
            <a:off x="282206" y="315194"/>
            <a:ext cx="3096000" cy="4024800"/>
          </a:xfrm>
          <a:prstGeom prst="rect">
            <a:avLst/>
          </a:prstGeom>
        </p:spPr>
      </p:pic>
      <p:sp>
        <p:nvSpPr>
          <p:cNvPr id="2" name="כותרת 1">
            <a:extLst>
              <a:ext uri="{FF2B5EF4-FFF2-40B4-BE49-F238E27FC236}">
                <a16:creationId xmlns:a16="http://schemas.microsoft.com/office/drawing/2014/main" id="{0AA133C4-034C-4B4C-8148-A43EA9F954FB}"/>
              </a:ext>
            </a:extLst>
          </p:cNvPr>
          <p:cNvSpPr>
            <a:spLocks noGrp="1"/>
          </p:cNvSpPr>
          <p:nvPr>
            <p:ph type="title"/>
          </p:nvPr>
        </p:nvSpPr>
        <p:spPr>
          <a:xfrm>
            <a:off x="838200" y="-1325563"/>
            <a:ext cx="10515600" cy="1325563"/>
          </a:xfrm>
        </p:spPr>
        <p:txBody>
          <a:bodyPr vert="horz" lIns="91440" tIns="45720" rIns="91440" bIns="45720" rtlCol="1" anchor="b">
            <a:normAutofit/>
          </a:bodyPr>
          <a:lstStyle/>
          <a:p>
            <a:r>
              <a:rPr lang="he-IL" dirty="0"/>
              <a:t>.</a:t>
            </a:r>
          </a:p>
        </p:txBody>
      </p:sp>
    </p:spTree>
    <p:extLst>
      <p:ext uri="{BB962C8B-B14F-4D97-AF65-F5344CB8AC3E}">
        <p14:creationId xmlns:p14="http://schemas.microsoft.com/office/powerpoint/2010/main" val="2778971925"/>
      </p:ext>
    </p:extLst>
  </p:cSld>
  <p:clrMapOvr>
    <a:masterClrMapping/>
  </p:clrMapOvr>
  <mc:AlternateContent xmlns:mc="http://schemas.openxmlformats.org/markup-compatibility/2006" xmlns:p14="http://schemas.microsoft.com/office/powerpoint/2010/main">
    <mc:Choice Requires="p14">
      <p:transition spd="slow" p14:dur="3400" advClick="0" advTm="40000">
        <p14:reveal thruBlk="1"/>
      </p:transition>
    </mc:Choice>
    <mc:Fallback xmlns="">
      <p:transition spd="slow" advClick="0" advTm="40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8A3CC0F2-C3A1-FE98-7E60-646752B83F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61" y="10"/>
            <a:ext cx="12188697" cy="6857990"/>
          </a:xfrm>
          <a:prstGeom prst="rect">
            <a:avLst/>
          </a:prstGeom>
        </p:spPr>
      </p:pic>
      <p:sp>
        <p:nvSpPr>
          <p:cNvPr id="4" name="מלבן 3">
            <a:extLst>
              <a:ext uri="{FF2B5EF4-FFF2-40B4-BE49-F238E27FC236}">
                <a16:creationId xmlns:a16="http://schemas.microsoft.com/office/drawing/2014/main" id="{20326FD3-A654-B5CF-B026-5A1946CFAD29}"/>
              </a:ext>
            </a:extLst>
          </p:cNvPr>
          <p:cNvSpPr/>
          <p:nvPr/>
        </p:nvSpPr>
        <p:spPr>
          <a:xfrm>
            <a:off x="6630206" y="549000"/>
            <a:ext cx="5040000" cy="5760000"/>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2000" dirty="0">
                <a:latin typeface="Segoe UI Semilight" panose="020B0402040204020203" pitchFamily="34" charset="0"/>
                <a:cs typeface="Segoe UI Semilight" panose="020B0402040204020203" pitchFamily="34" charset="0"/>
              </a:rPr>
              <a:t>סמ"ר עדי צור מירושלים,  לוחם גולני שנלחם בעוז וחירף את נפשו מול המחבלים שהיו בדרכם לקיבוץ כיסופים, שנמנע בו הטבח הנוראי בשבת של ה-7 באוקטובר.</a:t>
            </a:r>
          </a:p>
          <a:p>
            <a:r>
              <a:rPr lang="he-IL" sz="2000" dirty="0">
                <a:latin typeface="Segoe UI Semilight" panose="020B0402040204020203" pitchFamily="34" charset="0"/>
                <a:cs typeface="Segoe UI Semilight" panose="020B0402040204020203" pitchFamily="34" charset="0"/>
              </a:rPr>
              <a:t>עדי היה חבר טוב ודואג, החבר הכי טוב של הבן שלי ובן בית אצלינו. ילד ערכי, רגיש, עם לב ענק. ילד של יותר מעשים ופחות מילים.</a:t>
            </a:r>
          </a:p>
          <a:p>
            <a:r>
              <a:rPr lang="he-IL" sz="2000" dirty="0">
                <a:latin typeface="Segoe UI Semilight" panose="020B0402040204020203" pitchFamily="34" charset="0"/>
                <a:cs typeface="Segoe UI Semilight" panose="020B0402040204020203" pitchFamily="34" charset="0"/>
              </a:rPr>
              <a:t>עדי אהב מאוד בעלי חיים ובעיקר כלבים. הוא התחבר לעמותת חיים של אחרים ואף אימץ את הכלבה לני.</a:t>
            </a:r>
          </a:p>
          <a:p>
            <a:r>
              <a:rPr lang="he-IL" sz="2000" dirty="0">
                <a:latin typeface="Segoe UI Semilight" panose="020B0402040204020203" pitchFamily="34" charset="0"/>
                <a:cs typeface="Segoe UI Semilight" panose="020B0402040204020203" pitchFamily="34" charset="0"/>
              </a:rPr>
              <a:t>לאחר שנפל בני משפחתו הקימו לזכרו את "הבית הקסום" בית מחסה לכלבים.</a:t>
            </a:r>
          </a:p>
          <a:p>
            <a:r>
              <a:rPr lang="he-IL" sz="2000" dirty="0">
                <a:latin typeface="Segoe UI Semilight" panose="020B0402040204020203" pitchFamily="34" charset="0"/>
                <a:cs typeface="Segoe UI Semilight" panose="020B0402040204020203" pitchFamily="34" charset="0"/>
              </a:rPr>
              <a:t>הם הגשימו את חלומו להקים בית אמיתי, מוגן וחם לכלבים עזובים.</a:t>
            </a:r>
          </a:p>
          <a:p>
            <a:r>
              <a:rPr lang="he-IL" sz="2000" dirty="0">
                <a:latin typeface="Segoe UI Semilight" panose="020B0402040204020203" pitchFamily="34" charset="0"/>
                <a:cs typeface="Segoe UI Semilight" panose="020B0402040204020203" pitchFamily="34" charset="0"/>
              </a:rPr>
              <a:t>אנו כואבים מאוד את נפילתו של עדי ומתגעגעים אליו מאוד.</a:t>
            </a:r>
          </a:p>
          <a:p>
            <a:endParaRPr lang="he-IL" dirty="0">
              <a:latin typeface="Segoe UI Semilight" panose="020B0402040204020203" pitchFamily="34" charset="0"/>
              <a:cs typeface="Segoe UI Semilight" panose="020B0402040204020203" pitchFamily="34" charset="0"/>
            </a:endParaRPr>
          </a:p>
          <a:p>
            <a:pPr algn="ctr"/>
            <a:r>
              <a:rPr lang="he-IL" dirty="0">
                <a:latin typeface="Segoe UI Semilight" panose="020B0402040204020203" pitchFamily="34" charset="0"/>
                <a:cs typeface="Segoe UI Semilight" panose="020B0402040204020203" pitchFamily="34" charset="0"/>
              </a:rPr>
              <a:t>יהי זכרו ברוך</a:t>
            </a:r>
          </a:p>
        </p:txBody>
      </p:sp>
      <p:sp>
        <p:nvSpPr>
          <p:cNvPr id="7" name="מלבן 6">
            <a:extLst>
              <a:ext uri="{FF2B5EF4-FFF2-40B4-BE49-F238E27FC236}">
                <a16:creationId xmlns:a16="http://schemas.microsoft.com/office/drawing/2014/main" id="{32714FC8-BF01-602A-B2B7-44D5CA139825}"/>
              </a:ext>
            </a:extLst>
          </p:cNvPr>
          <p:cNvSpPr/>
          <p:nvPr/>
        </p:nvSpPr>
        <p:spPr>
          <a:xfrm>
            <a:off x="282206" y="4440511"/>
            <a:ext cx="3096000" cy="1030899"/>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b="1" dirty="0">
                <a:latin typeface="Segoe UI Semilight" panose="020B0402040204020203" pitchFamily="34" charset="0"/>
                <a:cs typeface="Segoe UI Semilight" panose="020B0402040204020203" pitchFamily="34" charset="0"/>
              </a:rPr>
              <a:t>סמ"ר עדי צור</a:t>
            </a:r>
          </a:p>
          <a:p>
            <a:pPr algn="ctr"/>
            <a:r>
              <a:rPr lang="he-IL" sz="2000" dirty="0">
                <a:latin typeface="Segoe UI Semilight" panose="020B0402040204020203" pitchFamily="34" charset="0"/>
                <a:cs typeface="Segoe UI Semilight" panose="020B0402040204020203" pitchFamily="34" charset="0"/>
              </a:rPr>
              <a:t>נפל בתאריך 7/10/2023</a:t>
            </a:r>
          </a:p>
        </p:txBody>
      </p:sp>
      <p:pic>
        <p:nvPicPr>
          <p:cNvPr id="6" name="תמונה 5" descr="עדי צור">
            <a:extLst>
              <a:ext uri="{FF2B5EF4-FFF2-40B4-BE49-F238E27FC236}">
                <a16:creationId xmlns:a16="http://schemas.microsoft.com/office/drawing/2014/main" id="{532D7A1E-9528-18A5-8629-9BDC30023CF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8452" y="315194"/>
            <a:ext cx="3023508" cy="4024800"/>
          </a:xfrm>
          <a:prstGeom prst="rect">
            <a:avLst/>
          </a:prstGeom>
        </p:spPr>
      </p:pic>
      <p:sp>
        <p:nvSpPr>
          <p:cNvPr id="2" name="כותרת 1">
            <a:extLst>
              <a:ext uri="{FF2B5EF4-FFF2-40B4-BE49-F238E27FC236}">
                <a16:creationId xmlns:a16="http://schemas.microsoft.com/office/drawing/2014/main" id="{1E11B619-1956-40D7-8C11-15EA40EDD2B0}"/>
              </a:ext>
            </a:extLst>
          </p:cNvPr>
          <p:cNvSpPr>
            <a:spLocks noGrp="1"/>
          </p:cNvSpPr>
          <p:nvPr>
            <p:ph type="title"/>
          </p:nvPr>
        </p:nvSpPr>
        <p:spPr>
          <a:xfrm>
            <a:off x="838200" y="-1325563"/>
            <a:ext cx="10515600" cy="1325563"/>
          </a:xfrm>
        </p:spPr>
        <p:txBody>
          <a:bodyPr vert="horz" lIns="91440" tIns="45720" rIns="91440" bIns="45720" rtlCol="1" anchor="b">
            <a:normAutofit/>
          </a:bodyPr>
          <a:lstStyle/>
          <a:p>
            <a:r>
              <a:rPr lang="he-IL" dirty="0"/>
              <a:t>.</a:t>
            </a:r>
          </a:p>
        </p:txBody>
      </p:sp>
    </p:spTree>
    <p:extLst>
      <p:ext uri="{BB962C8B-B14F-4D97-AF65-F5344CB8AC3E}">
        <p14:creationId xmlns:p14="http://schemas.microsoft.com/office/powerpoint/2010/main" val="378018902"/>
      </p:ext>
    </p:extLst>
  </p:cSld>
  <p:clrMapOvr>
    <a:masterClrMapping/>
  </p:clrMapOvr>
  <mc:AlternateContent xmlns:mc="http://schemas.openxmlformats.org/markup-compatibility/2006" xmlns:p14="http://schemas.microsoft.com/office/powerpoint/2010/main">
    <mc:Choice Requires="p14">
      <p:transition spd="slow" p14:dur="3400" advClick="0" advTm="40000">
        <p14:reveal thruBlk="1"/>
      </p:transition>
    </mc:Choice>
    <mc:Fallback xmlns="">
      <p:transition spd="slow" advClick="0" advTm="40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8A3CC0F2-C3A1-FE98-7E60-646752B83F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61" y="10"/>
            <a:ext cx="12188697" cy="6857990"/>
          </a:xfrm>
          <a:prstGeom prst="rect">
            <a:avLst/>
          </a:prstGeom>
        </p:spPr>
      </p:pic>
      <p:sp>
        <p:nvSpPr>
          <p:cNvPr id="34" name="Rectangle 1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מלבן 3">
            <a:extLst>
              <a:ext uri="{FF2B5EF4-FFF2-40B4-BE49-F238E27FC236}">
                <a16:creationId xmlns:a16="http://schemas.microsoft.com/office/drawing/2014/main" id="{20326FD3-A654-B5CF-B026-5A1946CFAD29}"/>
              </a:ext>
            </a:extLst>
          </p:cNvPr>
          <p:cNvSpPr/>
          <p:nvPr/>
        </p:nvSpPr>
        <p:spPr>
          <a:xfrm>
            <a:off x="6630206" y="549000"/>
            <a:ext cx="5040000" cy="5760000"/>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2200" dirty="0">
                <a:latin typeface="Segoe UI Semilight" panose="020B0402040204020203" pitchFamily="34" charset="0"/>
                <a:cs typeface="Segoe UI Semilight" panose="020B0402040204020203" pitchFamily="34" charset="0"/>
              </a:rPr>
              <a:t>נריה שירת כמפקד כיתה בגדוד 603 של חיל ההנדסה הקרבית, נלחם באומץ לב וגבורה בשבת השחורה ונפל בהגנה על קיבוץ בארי.</a:t>
            </a:r>
          </a:p>
          <a:p>
            <a:r>
              <a:rPr lang="he-IL" sz="2200" dirty="0">
                <a:latin typeface="Segoe UI Semilight" panose="020B0402040204020203" pitchFamily="34" charset="0"/>
                <a:cs typeface="Segoe UI Semilight" panose="020B0402040204020203" pitchFamily="34" charset="0"/>
              </a:rPr>
              <a:t> כנער התנדב נריה בחלוקת מזון לנזקקים, הוא המשיך בכך גם בחופשותיו מהצבא.</a:t>
            </a:r>
          </a:p>
          <a:p>
            <a:r>
              <a:rPr lang="he-IL" sz="2200" dirty="0">
                <a:latin typeface="Segoe UI Semilight" panose="020B0402040204020203" pitchFamily="34" charset="0"/>
                <a:cs typeface="Segoe UI Semilight" panose="020B0402040204020203" pitchFamily="34" charset="0"/>
              </a:rPr>
              <a:t>נריה אהב את הטבע האדמה ואת ארץ ישראל, האמין בלדבר מעט ולעשות הרבה. היה איש של עשיה ועבודת כפיים. בנערותו הוא עבד בחווה חקלאית.</a:t>
            </a:r>
          </a:p>
          <a:p>
            <a:r>
              <a:rPr lang="he-IL" sz="2200" dirty="0">
                <a:latin typeface="Segoe UI Semilight" panose="020B0402040204020203" pitchFamily="34" charset="0"/>
                <a:cs typeface="Segoe UI Semilight" panose="020B0402040204020203" pitchFamily="34" charset="0"/>
              </a:rPr>
              <a:t>כמפקד תמיד דיבר עם חייליו בגובה העיניים, בפשטות לא מתנשא.</a:t>
            </a:r>
          </a:p>
          <a:p>
            <a:endParaRPr lang="he-IL" sz="2200" dirty="0">
              <a:latin typeface="Segoe UI Semilight" panose="020B0402040204020203" pitchFamily="34" charset="0"/>
              <a:cs typeface="Segoe UI Semilight" panose="020B0402040204020203" pitchFamily="34" charset="0"/>
            </a:endParaRPr>
          </a:p>
          <a:p>
            <a:pPr algn="ctr"/>
            <a:r>
              <a:rPr lang="he-IL" dirty="0">
                <a:latin typeface="Segoe UI Semilight" panose="020B0402040204020203" pitchFamily="34" charset="0"/>
                <a:cs typeface="Segoe UI Semilight" panose="020B0402040204020203" pitchFamily="34" charset="0"/>
              </a:rPr>
              <a:t> יהי זכרו ברוך</a:t>
            </a:r>
          </a:p>
        </p:txBody>
      </p:sp>
      <p:sp>
        <p:nvSpPr>
          <p:cNvPr id="7" name="מלבן 6">
            <a:extLst>
              <a:ext uri="{FF2B5EF4-FFF2-40B4-BE49-F238E27FC236}">
                <a16:creationId xmlns:a16="http://schemas.microsoft.com/office/drawing/2014/main" id="{32714FC8-BF01-602A-B2B7-44D5CA139825}"/>
              </a:ext>
            </a:extLst>
          </p:cNvPr>
          <p:cNvSpPr/>
          <p:nvPr/>
        </p:nvSpPr>
        <p:spPr>
          <a:xfrm>
            <a:off x="282206" y="4440511"/>
            <a:ext cx="3096000" cy="1030899"/>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b="1" dirty="0">
                <a:latin typeface="Segoe UI Semilight" panose="020B0402040204020203" pitchFamily="34" charset="0"/>
                <a:cs typeface="Segoe UI Semilight" panose="020B0402040204020203" pitchFamily="34" charset="0"/>
              </a:rPr>
              <a:t>סמל נריה בן דוד</a:t>
            </a:r>
          </a:p>
          <a:p>
            <a:pPr algn="ctr"/>
            <a:r>
              <a:rPr lang="he-IL" sz="2000" dirty="0">
                <a:latin typeface="Segoe UI Semilight" panose="020B0402040204020203" pitchFamily="34" charset="0"/>
                <a:cs typeface="Segoe UI Semilight" panose="020B0402040204020203" pitchFamily="34" charset="0"/>
              </a:rPr>
              <a:t>נפל בתאריך 8/10/2023</a:t>
            </a:r>
          </a:p>
        </p:txBody>
      </p:sp>
      <p:pic>
        <p:nvPicPr>
          <p:cNvPr id="6" name="תמונה 5" descr="תמונה שמכילה אדם, כלי נשק, לבוש, איש&#10;&#10;התיאור נוצר באופן אוטומטי">
            <a:extLst>
              <a:ext uri="{FF2B5EF4-FFF2-40B4-BE49-F238E27FC236}">
                <a16:creationId xmlns:a16="http://schemas.microsoft.com/office/drawing/2014/main" id="{8F5EFB8D-1C72-9C9F-D8D9-F14A69D6170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82206" y="314626"/>
            <a:ext cx="3096000" cy="4025936"/>
          </a:xfrm>
          <a:prstGeom prst="rect">
            <a:avLst/>
          </a:prstGeom>
        </p:spPr>
      </p:pic>
      <p:sp>
        <p:nvSpPr>
          <p:cNvPr id="2" name="כותרת 1">
            <a:extLst>
              <a:ext uri="{FF2B5EF4-FFF2-40B4-BE49-F238E27FC236}">
                <a16:creationId xmlns:a16="http://schemas.microsoft.com/office/drawing/2014/main" id="{267CB90C-8F02-411E-866D-781B72707923}"/>
              </a:ext>
            </a:extLst>
          </p:cNvPr>
          <p:cNvSpPr>
            <a:spLocks noGrp="1"/>
          </p:cNvSpPr>
          <p:nvPr>
            <p:ph type="title"/>
          </p:nvPr>
        </p:nvSpPr>
        <p:spPr>
          <a:xfrm>
            <a:off x="838200" y="-1325563"/>
            <a:ext cx="10515600" cy="1325563"/>
          </a:xfrm>
        </p:spPr>
        <p:txBody>
          <a:bodyPr vert="horz" lIns="91440" tIns="45720" rIns="91440" bIns="45720" rtlCol="1" anchor="b">
            <a:normAutofit/>
          </a:bodyPr>
          <a:lstStyle/>
          <a:p>
            <a:r>
              <a:rPr lang="he-IL" dirty="0"/>
              <a:t>.</a:t>
            </a:r>
          </a:p>
        </p:txBody>
      </p:sp>
    </p:spTree>
    <p:extLst>
      <p:ext uri="{BB962C8B-B14F-4D97-AF65-F5344CB8AC3E}">
        <p14:creationId xmlns:p14="http://schemas.microsoft.com/office/powerpoint/2010/main" val="3485708382"/>
      </p:ext>
    </p:extLst>
  </p:cSld>
  <p:clrMapOvr>
    <a:masterClrMapping/>
  </p:clrMapOvr>
  <mc:AlternateContent xmlns:mc="http://schemas.openxmlformats.org/markup-compatibility/2006" xmlns:p14="http://schemas.microsoft.com/office/powerpoint/2010/main">
    <mc:Choice Requires="p14">
      <p:transition spd="slow" p14:dur="3400" advClick="0" advTm="40000">
        <p14:reveal thruBlk="1"/>
      </p:transition>
    </mc:Choice>
    <mc:Fallback xmlns="">
      <p:transition spd="slow" advClick="0" advTm="40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8A3CC0F2-C3A1-FE98-7E60-646752B83F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61" y="10"/>
            <a:ext cx="12188697" cy="6857990"/>
          </a:xfrm>
          <a:prstGeom prst="rect">
            <a:avLst/>
          </a:prstGeom>
        </p:spPr>
      </p:pic>
      <p:sp>
        <p:nvSpPr>
          <p:cNvPr id="34" name="Rectangle 1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מלבן 3">
            <a:extLst>
              <a:ext uri="{FF2B5EF4-FFF2-40B4-BE49-F238E27FC236}">
                <a16:creationId xmlns:a16="http://schemas.microsoft.com/office/drawing/2014/main" id="{20326FD3-A654-B5CF-B026-5A1946CFAD29}"/>
              </a:ext>
            </a:extLst>
          </p:cNvPr>
          <p:cNvSpPr/>
          <p:nvPr/>
        </p:nvSpPr>
        <p:spPr>
          <a:xfrm>
            <a:off x="6595037" y="549000"/>
            <a:ext cx="5040000" cy="5760000"/>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2400" dirty="0">
                <a:latin typeface="Segoe UI Semilight" panose="020B0402040204020203" pitchFamily="34" charset="0"/>
                <a:cs typeface="Segoe UI Semilight" panose="020B0402040204020203" pitchFamily="34" charset="0"/>
              </a:rPr>
              <a:t>עוז שירת  כלוחם וחובש קרבי בגדוד ההנדסה 603 'עוצבת סער מגולן' (7). עוז היה מגנט של אנרגיה תמיד מוקף חברים, תמיד עזר לכולם, אהב את האדמה של הארץ שלנו אהבה עזה,ילד טבע בעל חיוך ענק, משוגע על טרקטורים מילדות.</a:t>
            </a:r>
          </a:p>
          <a:p>
            <a:r>
              <a:rPr lang="he-IL" sz="2400" dirty="0">
                <a:latin typeface="Segoe UI Semilight" panose="020B0402040204020203" pitchFamily="34" charset="0"/>
                <a:cs typeface="Segoe UI Semilight" panose="020B0402040204020203" pitchFamily="34" charset="0"/>
              </a:rPr>
              <a:t>נפל בקרב בדרום רצועת עזה ונקבר בקיבוצו חצור מול המרחבים והשדות שכל כך אהב. </a:t>
            </a:r>
          </a:p>
          <a:p>
            <a:endParaRPr lang="he-IL" sz="2400" dirty="0">
              <a:latin typeface="Segoe UI Semilight" panose="020B0402040204020203" pitchFamily="34" charset="0"/>
              <a:cs typeface="Segoe UI Semilight" panose="020B0402040204020203" pitchFamily="34" charset="0"/>
            </a:endParaRPr>
          </a:p>
          <a:p>
            <a:pPr algn="ctr"/>
            <a:r>
              <a:rPr lang="he-IL" sz="2000" dirty="0">
                <a:latin typeface="Segoe UI Semilight" panose="020B0402040204020203" pitchFamily="34" charset="0"/>
                <a:cs typeface="Segoe UI Semilight" panose="020B0402040204020203" pitchFamily="34" charset="0"/>
              </a:rPr>
              <a:t>יהי זכרו ברוך</a:t>
            </a:r>
          </a:p>
        </p:txBody>
      </p:sp>
      <p:sp>
        <p:nvSpPr>
          <p:cNvPr id="7" name="מלבן 6">
            <a:extLst>
              <a:ext uri="{FF2B5EF4-FFF2-40B4-BE49-F238E27FC236}">
                <a16:creationId xmlns:a16="http://schemas.microsoft.com/office/drawing/2014/main" id="{32714FC8-BF01-602A-B2B7-44D5CA139825}"/>
              </a:ext>
            </a:extLst>
          </p:cNvPr>
          <p:cNvSpPr/>
          <p:nvPr/>
        </p:nvSpPr>
        <p:spPr>
          <a:xfrm>
            <a:off x="264622" y="4440511"/>
            <a:ext cx="3096000" cy="1030899"/>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b="1" dirty="0">
                <a:latin typeface="Segoe UI Semilight" panose="020B0402040204020203" pitchFamily="34" charset="0"/>
                <a:cs typeface="Segoe UI Semilight" panose="020B0402040204020203" pitchFamily="34" charset="0"/>
              </a:rPr>
              <a:t>סמל עוז שמואל ארדי</a:t>
            </a:r>
          </a:p>
          <a:p>
            <a:pPr algn="ctr"/>
            <a:r>
              <a:rPr lang="he-IL" sz="2000" dirty="0">
                <a:latin typeface="Segoe UI Semilight" panose="020B0402040204020203" pitchFamily="34" charset="0"/>
                <a:cs typeface="Segoe UI Semilight" panose="020B0402040204020203" pitchFamily="34" charset="0"/>
              </a:rPr>
              <a:t>נפל בתאריך 14/12/2023</a:t>
            </a:r>
          </a:p>
        </p:txBody>
      </p:sp>
      <p:pic>
        <p:nvPicPr>
          <p:cNvPr id="6" name="תמונה 5" descr="תמונה שמכילה בחוץ, שמיים, הליכה, לבוש&#10;&#10;התיאור נוצר באופן אוטומטי">
            <a:extLst>
              <a:ext uri="{FF2B5EF4-FFF2-40B4-BE49-F238E27FC236}">
                <a16:creationId xmlns:a16="http://schemas.microsoft.com/office/drawing/2014/main" id="{49E19AF6-0CA9-5D4D-865F-D052727DB41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64622" y="304330"/>
            <a:ext cx="3096000" cy="4091423"/>
          </a:xfrm>
          <a:prstGeom prst="rect">
            <a:avLst/>
          </a:prstGeom>
        </p:spPr>
      </p:pic>
      <p:sp>
        <p:nvSpPr>
          <p:cNvPr id="2" name="כותרת 1">
            <a:extLst>
              <a:ext uri="{FF2B5EF4-FFF2-40B4-BE49-F238E27FC236}">
                <a16:creationId xmlns:a16="http://schemas.microsoft.com/office/drawing/2014/main" id="{9E3F961E-6AFA-4DFF-9D97-BC6B9755B340}"/>
              </a:ext>
            </a:extLst>
          </p:cNvPr>
          <p:cNvSpPr>
            <a:spLocks noGrp="1"/>
          </p:cNvSpPr>
          <p:nvPr>
            <p:ph type="title"/>
          </p:nvPr>
        </p:nvSpPr>
        <p:spPr>
          <a:xfrm>
            <a:off x="838200" y="-1325563"/>
            <a:ext cx="10515600" cy="1325563"/>
          </a:xfrm>
        </p:spPr>
        <p:txBody>
          <a:bodyPr vert="horz" lIns="91440" tIns="45720" rIns="91440" bIns="45720" rtlCol="1" anchor="b">
            <a:normAutofit/>
          </a:bodyPr>
          <a:lstStyle/>
          <a:p>
            <a:r>
              <a:rPr lang="he-IL" dirty="0"/>
              <a:t>.</a:t>
            </a:r>
          </a:p>
        </p:txBody>
      </p:sp>
    </p:spTree>
    <p:extLst>
      <p:ext uri="{BB962C8B-B14F-4D97-AF65-F5344CB8AC3E}">
        <p14:creationId xmlns:p14="http://schemas.microsoft.com/office/powerpoint/2010/main" val="1722979404"/>
      </p:ext>
    </p:extLst>
  </p:cSld>
  <p:clrMapOvr>
    <a:masterClrMapping/>
  </p:clrMapOvr>
  <mc:AlternateContent xmlns:mc="http://schemas.openxmlformats.org/markup-compatibility/2006" xmlns:p14="http://schemas.microsoft.com/office/powerpoint/2010/main">
    <mc:Choice Requires="p14">
      <p:transition spd="slow" p14:dur="3400" advClick="0" advTm="40000">
        <p14:reveal thruBlk="1"/>
      </p:transition>
    </mc:Choice>
    <mc:Fallback xmlns="">
      <p:transition spd="slow" advClick="0" advTm="40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8A3CC0F2-C3A1-FE98-7E60-646752B83F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345" y="-883"/>
            <a:ext cx="12188697" cy="6857990"/>
          </a:xfrm>
          <a:prstGeom prst="rect">
            <a:avLst/>
          </a:prstGeom>
        </p:spPr>
      </p:pic>
      <p:sp>
        <p:nvSpPr>
          <p:cNvPr id="34" name="Rectangle 1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מלבן 3">
            <a:extLst>
              <a:ext uri="{FF2B5EF4-FFF2-40B4-BE49-F238E27FC236}">
                <a16:creationId xmlns:a16="http://schemas.microsoft.com/office/drawing/2014/main" id="{20326FD3-A654-B5CF-B026-5A1946CFAD29}"/>
              </a:ext>
            </a:extLst>
          </p:cNvPr>
          <p:cNvSpPr/>
          <p:nvPr/>
        </p:nvSpPr>
        <p:spPr>
          <a:xfrm>
            <a:off x="6630206" y="549000"/>
            <a:ext cx="5040000" cy="5760000"/>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2200" dirty="0">
                <a:latin typeface="Segoe UI Semilight" panose="020B0402040204020203" pitchFamily="34" charset="0"/>
                <a:cs typeface="Segoe UI Semilight" panose="020B0402040204020203" pitchFamily="34" charset="0"/>
              </a:rPr>
              <a:t>עידו היה בן אדם מיוחד במינו, בן אדם מדהים, טוב לב, בעל שמחת חיים וחבר טוב ונאמן שיודע לזהות כל אחד שנמצא במצוקה. נתן תמיד לכל אדם את ההרגשה הכי טובה שיש כאילו הוא החבר הכי טוב שלו, גם אם זה בא על חשבונו.</a:t>
            </a:r>
          </a:p>
          <a:p>
            <a:r>
              <a:rPr lang="he-IL" sz="2200" dirty="0">
                <a:latin typeface="Segoe UI Semilight" panose="020B0402040204020203" pitchFamily="34" charset="0"/>
                <a:cs typeface="Segoe UI Semilight" panose="020B0402040204020203" pitchFamily="34" charset="0"/>
              </a:rPr>
              <a:t>תמיד משמח ומרים את האווירה בכל מקום, דואג שכולם יהיו שמחים ושיהיה להם טוב. </a:t>
            </a:r>
          </a:p>
          <a:p>
            <a:r>
              <a:rPr lang="he-IL" sz="2200" dirty="0">
                <a:latin typeface="Segoe UI Semilight" panose="020B0402040204020203" pitchFamily="34" charset="0"/>
                <a:cs typeface="Segoe UI Semilight" panose="020B0402040204020203" pitchFamily="34" charset="0"/>
              </a:rPr>
              <a:t>נפל כגיבור על הגנת חבריו ומפקדיו ועל הגנתה של מדינת ישראל. לנצח נזכור אותך אדם טוב, חייכן ומלא בשמחת חיים ותמיד תהיה בליבנו, גיבור ישראל. </a:t>
            </a:r>
          </a:p>
          <a:p>
            <a:pPr algn="ctr"/>
            <a:endParaRPr lang="he-IL" sz="2400" dirty="0">
              <a:latin typeface="Segoe UI Semilight" panose="020B0402040204020203" pitchFamily="34" charset="0"/>
              <a:cs typeface="Segoe UI Semilight" panose="020B0402040204020203" pitchFamily="34" charset="0"/>
            </a:endParaRPr>
          </a:p>
          <a:p>
            <a:pPr algn="ctr"/>
            <a:r>
              <a:rPr lang="he-IL" sz="2000" dirty="0">
                <a:latin typeface="Segoe UI Semilight" panose="020B0402040204020203" pitchFamily="34" charset="0"/>
                <a:cs typeface="Segoe UI Semilight" panose="020B0402040204020203" pitchFamily="34" charset="0"/>
              </a:rPr>
              <a:t>יהי זכרו ברוך</a:t>
            </a:r>
          </a:p>
        </p:txBody>
      </p:sp>
      <p:sp>
        <p:nvSpPr>
          <p:cNvPr id="7" name="מלבן 6">
            <a:extLst>
              <a:ext uri="{FF2B5EF4-FFF2-40B4-BE49-F238E27FC236}">
                <a16:creationId xmlns:a16="http://schemas.microsoft.com/office/drawing/2014/main" id="{32714FC8-BF01-602A-B2B7-44D5CA139825}"/>
              </a:ext>
            </a:extLst>
          </p:cNvPr>
          <p:cNvSpPr/>
          <p:nvPr/>
        </p:nvSpPr>
        <p:spPr>
          <a:xfrm>
            <a:off x="282206" y="4440511"/>
            <a:ext cx="3096000" cy="1030899"/>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b="1" dirty="0">
                <a:latin typeface="Segoe UI Semilight" panose="020B0402040204020203" pitchFamily="34" charset="0"/>
                <a:cs typeface="Segoe UI Semilight" panose="020B0402040204020203" pitchFamily="34" charset="0"/>
              </a:rPr>
              <a:t>סמ"ר עידו אלי זריהן</a:t>
            </a:r>
          </a:p>
          <a:p>
            <a:pPr algn="ctr"/>
            <a:r>
              <a:rPr lang="he-IL" sz="2000" dirty="0">
                <a:latin typeface="Segoe UI Semilight" panose="020B0402040204020203" pitchFamily="34" charset="0"/>
                <a:cs typeface="Segoe UI Semilight" panose="020B0402040204020203" pitchFamily="34" charset="0"/>
              </a:rPr>
              <a:t>נפל בתאריך 24/02/2024 </a:t>
            </a:r>
          </a:p>
        </p:txBody>
      </p:sp>
      <p:pic>
        <p:nvPicPr>
          <p:cNvPr id="6" name="תמונה 5" descr="תמונה שמכילה פני אדם, לבוש, אדם, מדי צבא&#10;&#10;התיאור נוצר באופן אוטומטי">
            <a:extLst>
              <a:ext uri="{FF2B5EF4-FFF2-40B4-BE49-F238E27FC236}">
                <a16:creationId xmlns:a16="http://schemas.microsoft.com/office/drawing/2014/main" id="{582BF954-F073-BEFD-5E0D-D709EB1BBCE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82206" y="560923"/>
            <a:ext cx="3096000" cy="3836672"/>
          </a:xfrm>
          <a:prstGeom prst="rect">
            <a:avLst/>
          </a:prstGeom>
        </p:spPr>
      </p:pic>
      <p:sp>
        <p:nvSpPr>
          <p:cNvPr id="2" name="כותרת 1">
            <a:extLst>
              <a:ext uri="{FF2B5EF4-FFF2-40B4-BE49-F238E27FC236}">
                <a16:creationId xmlns:a16="http://schemas.microsoft.com/office/drawing/2014/main" id="{3FFF804F-28F4-4CE7-A8D7-B430718C1474}"/>
              </a:ext>
            </a:extLst>
          </p:cNvPr>
          <p:cNvSpPr>
            <a:spLocks noGrp="1"/>
          </p:cNvSpPr>
          <p:nvPr>
            <p:ph type="title"/>
          </p:nvPr>
        </p:nvSpPr>
        <p:spPr>
          <a:xfrm>
            <a:off x="838200" y="-1325563"/>
            <a:ext cx="10515600" cy="1325563"/>
          </a:xfrm>
        </p:spPr>
        <p:txBody>
          <a:bodyPr vert="horz" lIns="91440" tIns="45720" rIns="91440" bIns="45720" rtlCol="1" anchor="b">
            <a:normAutofit/>
          </a:bodyPr>
          <a:lstStyle/>
          <a:p>
            <a:r>
              <a:rPr lang="he-IL" dirty="0"/>
              <a:t>.</a:t>
            </a:r>
          </a:p>
        </p:txBody>
      </p:sp>
    </p:spTree>
    <p:extLst>
      <p:ext uri="{BB962C8B-B14F-4D97-AF65-F5344CB8AC3E}">
        <p14:creationId xmlns:p14="http://schemas.microsoft.com/office/powerpoint/2010/main" val="2039141393"/>
      </p:ext>
    </p:extLst>
  </p:cSld>
  <p:clrMapOvr>
    <a:masterClrMapping/>
  </p:clrMapOvr>
  <mc:AlternateContent xmlns:mc="http://schemas.openxmlformats.org/markup-compatibility/2006" xmlns:p14="http://schemas.microsoft.com/office/powerpoint/2010/main">
    <mc:Choice Requires="p14">
      <p:transition spd="slow" p14:dur="3400" advClick="0" advTm="40000">
        <p14:reveal thruBlk="1"/>
      </p:transition>
    </mc:Choice>
    <mc:Fallback xmlns="">
      <p:transition spd="slow" advClick="0" advTm="40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8A3CC0F2-C3A1-FE98-7E60-646752B83F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61" y="10"/>
            <a:ext cx="12188697" cy="6857990"/>
          </a:xfrm>
          <a:prstGeom prst="rect">
            <a:avLst/>
          </a:prstGeom>
        </p:spPr>
      </p:pic>
      <p:sp>
        <p:nvSpPr>
          <p:cNvPr id="34" name="Rectangle 1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מלבן 3">
            <a:extLst>
              <a:ext uri="{FF2B5EF4-FFF2-40B4-BE49-F238E27FC236}">
                <a16:creationId xmlns:a16="http://schemas.microsoft.com/office/drawing/2014/main" id="{20326FD3-A654-B5CF-B026-5A1946CFAD29}"/>
              </a:ext>
            </a:extLst>
          </p:cNvPr>
          <p:cNvSpPr/>
          <p:nvPr/>
        </p:nvSpPr>
        <p:spPr>
          <a:xfrm>
            <a:off x="6630206" y="549000"/>
            <a:ext cx="5040000" cy="5760000"/>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2200" dirty="0">
                <a:latin typeface="Segoe UI Semilight" panose="020B0402040204020203" pitchFamily="34" charset="0"/>
                <a:cs typeface="Segoe UI Semilight" panose="020B0402040204020203" pitchFamily="34" charset="0"/>
              </a:rPr>
              <a:t>רס"ן עידו שני גיבור ישראל, סגן מפקד סיירת נח"ל נפל ביום הראשון למלחמה בקרב ההגנה ההירואי של סיירת נח"ל על יישובי העוטף. בהקלטות הקשר שומרים בבירור שת ההוראות החדות של עידו, שמצלצלת בבהירותן ובעוצמתן עד היום "חבר'ה, אנחנו במלחמה, כל אחד הגנה על גזרתו. להרוג מחבלים".</a:t>
            </a:r>
          </a:p>
          <a:p>
            <a:endParaRPr lang="he-IL" sz="2200" dirty="0">
              <a:latin typeface="Segoe UI Semilight" panose="020B0402040204020203" pitchFamily="34" charset="0"/>
              <a:cs typeface="Segoe UI Semilight" panose="020B0402040204020203" pitchFamily="34" charset="0"/>
            </a:endParaRPr>
          </a:p>
          <a:p>
            <a:r>
              <a:rPr lang="he-IL" sz="2200" dirty="0">
                <a:latin typeface="Segoe UI Semilight" panose="020B0402040204020203" pitchFamily="34" charset="0"/>
                <a:cs typeface="Segoe UI Semilight" panose="020B0402040204020203" pitchFamily="34" charset="0"/>
              </a:rPr>
              <a:t>מעיין שני, רעייתו של עידו מספרת בהתרגשות נוגעת ללב על האדם שהיה בשבילה וכמה הוא חסר לה.</a:t>
            </a:r>
          </a:p>
          <a:p>
            <a:pPr algn="ctr"/>
            <a:endParaRPr lang="he-IL" sz="2400" dirty="0">
              <a:latin typeface="Segoe UI Semilight" panose="020B0402040204020203" pitchFamily="34" charset="0"/>
              <a:cs typeface="Segoe UI Semilight" panose="020B0402040204020203" pitchFamily="34" charset="0"/>
            </a:endParaRPr>
          </a:p>
          <a:p>
            <a:pPr algn="ctr"/>
            <a:r>
              <a:rPr lang="he-IL" sz="2000" dirty="0">
                <a:latin typeface="Segoe UI Semilight" panose="020B0402040204020203" pitchFamily="34" charset="0"/>
                <a:cs typeface="Segoe UI Semilight" panose="020B0402040204020203" pitchFamily="34" charset="0"/>
              </a:rPr>
              <a:t>יהי זכרו ברוך</a:t>
            </a:r>
          </a:p>
        </p:txBody>
      </p:sp>
      <p:sp>
        <p:nvSpPr>
          <p:cNvPr id="7" name="מלבן 6">
            <a:extLst>
              <a:ext uri="{FF2B5EF4-FFF2-40B4-BE49-F238E27FC236}">
                <a16:creationId xmlns:a16="http://schemas.microsoft.com/office/drawing/2014/main" id="{32714FC8-BF01-602A-B2B7-44D5CA139825}"/>
              </a:ext>
            </a:extLst>
          </p:cNvPr>
          <p:cNvSpPr/>
          <p:nvPr/>
        </p:nvSpPr>
        <p:spPr>
          <a:xfrm>
            <a:off x="284812" y="4512777"/>
            <a:ext cx="3096000" cy="1030899"/>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b="1" dirty="0">
                <a:latin typeface="Segoe UI Semilight" panose="020B0402040204020203" pitchFamily="34" charset="0"/>
                <a:cs typeface="Segoe UI Semilight" panose="020B0402040204020203" pitchFamily="34" charset="0"/>
              </a:rPr>
              <a:t>רס"ן עידו שני</a:t>
            </a:r>
          </a:p>
          <a:p>
            <a:pPr algn="ctr"/>
            <a:r>
              <a:rPr lang="he-IL" sz="2000" dirty="0">
                <a:latin typeface="Segoe UI Semilight" panose="020B0402040204020203" pitchFamily="34" charset="0"/>
                <a:cs typeface="Segoe UI Semilight" panose="020B0402040204020203" pitchFamily="34" charset="0"/>
              </a:rPr>
              <a:t>נפל בתאריך 7/10/2023</a:t>
            </a:r>
          </a:p>
        </p:txBody>
      </p:sp>
      <p:pic>
        <p:nvPicPr>
          <p:cNvPr id="6" name="תמונה 5" descr="תמונה שמכילה קסדה, אדם, לבוש, פני אדם&#10;&#10;התיאור נוצר באופן אוטומטי">
            <a:extLst>
              <a:ext uri="{FF2B5EF4-FFF2-40B4-BE49-F238E27FC236}">
                <a16:creationId xmlns:a16="http://schemas.microsoft.com/office/drawing/2014/main" id="{2C14C53D-67D9-5AD6-8A34-13A015E521A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84812" y="243985"/>
            <a:ext cx="3096000" cy="4140000"/>
          </a:xfrm>
          <a:prstGeom prst="rect">
            <a:avLst/>
          </a:prstGeom>
        </p:spPr>
      </p:pic>
      <p:sp>
        <p:nvSpPr>
          <p:cNvPr id="2" name="כותרת 1">
            <a:extLst>
              <a:ext uri="{FF2B5EF4-FFF2-40B4-BE49-F238E27FC236}">
                <a16:creationId xmlns:a16="http://schemas.microsoft.com/office/drawing/2014/main" id="{64D179FB-94E3-464C-B965-55C3AE3729FC}"/>
              </a:ext>
            </a:extLst>
          </p:cNvPr>
          <p:cNvSpPr>
            <a:spLocks noGrp="1"/>
          </p:cNvSpPr>
          <p:nvPr>
            <p:ph type="title"/>
          </p:nvPr>
        </p:nvSpPr>
        <p:spPr>
          <a:xfrm>
            <a:off x="838200" y="-1325563"/>
            <a:ext cx="10515600" cy="1325563"/>
          </a:xfrm>
        </p:spPr>
        <p:txBody>
          <a:bodyPr vert="horz" lIns="91440" tIns="45720" rIns="91440" bIns="45720" rtlCol="1" anchor="b">
            <a:normAutofit/>
          </a:bodyPr>
          <a:lstStyle/>
          <a:p>
            <a:r>
              <a:rPr lang="he-IL" dirty="0"/>
              <a:t>.</a:t>
            </a:r>
          </a:p>
        </p:txBody>
      </p:sp>
    </p:spTree>
    <p:extLst>
      <p:ext uri="{BB962C8B-B14F-4D97-AF65-F5344CB8AC3E}">
        <p14:creationId xmlns:p14="http://schemas.microsoft.com/office/powerpoint/2010/main" val="3001798030"/>
      </p:ext>
    </p:extLst>
  </p:cSld>
  <p:clrMapOvr>
    <a:masterClrMapping/>
  </p:clrMapOvr>
  <mc:AlternateContent xmlns:mc="http://schemas.openxmlformats.org/markup-compatibility/2006" xmlns:p14="http://schemas.microsoft.com/office/powerpoint/2010/main">
    <mc:Choice Requires="p14">
      <p:transition spd="slow" p14:dur="3400" advClick="0" advTm="40000">
        <p14:reveal thruBlk="1"/>
      </p:transition>
    </mc:Choice>
    <mc:Fallback xmlns="">
      <p:transition spd="slow" advClick="0" advTm="40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תמונה 4" descr="נרות אור תה דולקים">
            <a:extLst>
              <a:ext uri="{FF2B5EF4-FFF2-40B4-BE49-F238E27FC236}">
                <a16:creationId xmlns:a16="http://schemas.microsoft.com/office/drawing/2014/main" id="{8A3CC0F2-C3A1-FE98-7E60-646752B83F3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34" name="Rectangle 1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מלבן 3">
            <a:extLst>
              <a:ext uri="{FF2B5EF4-FFF2-40B4-BE49-F238E27FC236}">
                <a16:creationId xmlns:a16="http://schemas.microsoft.com/office/drawing/2014/main" id="{20326FD3-A654-B5CF-B026-5A1946CFAD29}"/>
              </a:ext>
            </a:extLst>
          </p:cNvPr>
          <p:cNvSpPr/>
          <p:nvPr/>
        </p:nvSpPr>
        <p:spPr>
          <a:xfrm>
            <a:off x="6647791" y="414545"/>
            <a:ext cx="5098732" cy="6028911"/>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2200" dirty="0">
                <a:latin typeface="Segoe UI Semilight" panose="020B0402040204020203" pitchFamily="34" charset="0"/>
                <a:cs typeface="Segoe UI Semilight" panose="020B0402040204020203" pitchFamily="34" charset="0"/>
              </a:rPr>
              <a:t>רועי, היה ילד מצחיק, טוב לב שתמיד עוזר לכולם. </a:t>
            </a:r>
          </a:p>
          <a:p>
            <a:r>
              <a:rPr lang="he-IL" sz="2200" dirty="0">
                <a:latin typeface="Segoe UI Semilight" panose="020B0402040204020203" pitchFamily="34" charset="0"/>
                <a:cs typeface="Segoe UI Semilight" panose="020B0402040204020203" pitchFamily="34" charset="0"/>
              </a:rPr>
              <a:t>רועי נהרג באסון הנגמ״ש יחד עם 10 מחייליו, הוא היה הסמל שלהם, שתמיד דאג לתת להם סיבה לחייך ״החיוך עולה בכל רגע אפשר״ כך כתב רועי בהודעה שהשאיר למשפחתו. </a:t>
            </a:r>
          </a:p>
          <a:p>
            <a:r>
              <a:rPr lang="he-IL" sz="2200" dirty="0">
                <a:latin typeface="Segoe UI Semilight" panose="020B0402040204020203" pitchFamily="34" charset="0"/>
                <a:cs typeface="Segoe UI Semilight" panose="020B0402040204020203" pitchFamily="34" charset="0"/>
              </a:rPr>
              <a:t>רועי אהב את הארץ וכתב ״לראות את כל מי שנמצא פה זו ארץ ישראל שלמענה אני עושה את זה״ הוא אהב את נופיה של הארץ, את אנשיה. לפני גיוסו היה במכינה קדם צבאית שחלק ממטרותיה להכין לשירות משמעותי ולהכיר את הארץ דרך הרגליים. </a:t>
            </a:r>
          </a:p>
          <a:p>
            <a:r>
              <a:rPr lang="he-IL" sz="2200" dirty="0">
                <a:latin typeface="Segoe UI Semilight" panose="020B0402040204020203" pitchFamily="34" charset="0"/>
                <a:cs typeface="Segoe UI Semilight" panose="020B0402040204020203" pitchFamily="34" charset="0"/>
              </a:rPr>
              <a:t>אהוב על ידי משפחתו וחבריו, ואנחנו עושים כל דבר כדי להזכירו.</a:t>
            </a:r>
          </a:p>
          <a:p>
            <a:pPr algn="ctr"/>
            <a:endParaRPr lang="he-IL" sz="2200" dirty="0">
              <a:latin typeface="Segoe UI Semilight" panose="020B0402040204020203" pitchFamily="34" charset="0"/>
              <a:cs typeface="Segoe UI Semilight" panose="020B0402040204020203" pitchFamily="34" charset="0"/>
            </a:endParaRPr>
          </a:p>
          <a:p>
            <a:pPr algn="ctr"/>
            <a:r>
              <a:rPr lang="he-IL" sz="2000" dirty="0">
                <a:latin typeface="Segoe UI Semilight" panose="020B0402040204020203" pitchFamily="34" charset="0"/>
                <a:cs typeface="Segoe UI Semilight" panose="020B0402040204020203" pitchFamily="34" charset="0"/>
              </a:rPr>
              <a:t>יהי זכרו ברוך</a:t>
            </a:r>
          </a:p>
        </p:txBody>
      </p:sp>
      <p:sp>
        <p:nvSpPr>
          <p:cNvPr id="7" name="מלבן 6">
            <a:extLst>
              <a:ext uri="{FF2B5EF4-FFF2-40B4-BE49-F238E27FC236}">
                <a16:creationId xmlns:a16="http://schemas.microsoft.com/office/drawing/2014/main" id="{32714FC8-BF01-602A-B2B7-44D5CA139825}"/>
              </a:ext>
            </a:extLst>
          </p:cNvPr>
          <p:cNvSpPr/>
          <p:nvPr/>
        </p:nvSpPr>
        <p:spPr>
          <a:xfrm>
            <a:off x="284812" y="4440511"/>
            <a:ext cx="3096000" cy="1030899"/>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b="1" dirty="0">
                <a:latin typeface="Segoe UI Semilight" panose="020B0402040204020203" pitchFamily="34" charset="0"/>
                <a:cs typeface="Segoe UI Semilight" panose="020B0402040204020203" pitchFamily="34" charset="0"/>
              </a:rPr>
              <a:t>סמ"ר רועי דאוי</a:t>
            </a:r>
          </a:p>
          <a:p>
            <a:pPr algn="ctr"/>
            <a:r>
              <a:rPr lang="he-IL" sz="2000" dirty="0">
                <a:latin typeface="Segoe UI Semilight" panose="020B0402040204020203" pitchFamily="34" charset="0"/>
                <a:cs typeface="Segoe UI Semilight" panose="020B0402040204020203" pitchFamily="34" charset="0"/>
              </a:rPr>
              <a:t>נפל בתאריך 31/10/2023</a:t>
            </a:r>
          </a:p>
        </p:txBody>
      </p:sp>
      <p:pic>
        <p:nvPicPr>
          <p:cNvPr id="6" name="תמונה 5" descr="תמונה שמכילה לבוש, אדם, פני אדם, בחוץ&#10;&#10;התיאור נוצר באופן אוטומטי">
            <a:extLst>
              <a:ext uri="{FF2B5EF4-FFF2-40B4-BE49-F238E27FC236}">
                <a16:creationId xmlns:a16="http://schemas.microsoft.com/office/drawing/2014/main" id="{4D1E9C53-C3E6-D636-05E9-A32DEEFB48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812" y="264274"/>
            <a:ext cx="3096000" cy="4133320"/>
          </a:xfrm>
          <a:prstGeom prst="rect">
            <a:avLst/>
          </a:prstGeom>
        </p:spPr>
      </p:pic>
      <p:sp>
        <p:nvSpPr>
          <p:cNvPr id="2" name="כותרת 1">
            <a:extLst>
              <a:ext uri="{FF2B5EF4-FFF2-40B4-BE49-F238E27FC236}">
                <a16:creationId xmlns:a16="http://schemas.microsoft.com/office/drawing/2014/main" id="{81F801D6-D713-45BB-982C-E8DD2687AE04}"/>
              </a:ext>
            </a:extLst>
          </p:cNvPr>
          <p:cNvSpPr>
            <a:spLocks noGrp="1"/>
          </p:cNvSpPr>
          <p:nvPr>
            <p:ph type="title"/>
          </p:nvPr>
        </p:nvSpPr>
        <p:spPr>
          <a:xfrm>
            <a:off x="838200" y="-1325563"/>
            <a:ext cx="10515600" cy="1325563"/>
          </a:xfrm>
        </p:spPr>
        <p:txBody>
          <a:bodyPr vert="horz" lIns="91440" tIns="45720" rIns="91440" bIns="45720" rtlCol="1" anchor="b">
            <a:normAutofit/>
          </a:bodyPr>
          <a:lstStyle/>
          <a:p>
            <a:r>
              <a:rPr lang="he-IL" dirty="0"/>
              <a:t>.</a:t>
            </a:r>
          </a:p>
        </p:txBody>
      </p:sp>
    </p:spTree>
    <p:extLst>
      <p:ext uri="{BB962C8B-B14F-4D97-AF65-F5344CB8AC3E}">
        <p14:creationId xmlns:p14="http://schemas.microsoft.com/office/powerpoint/2010/main" val="3968937557"/>
      </p:ext>
    </p:extLst>
  </p:cSld>
  <p:clrMapOvr>
    <a:masterClrMapping/>
  </p:clrMapOvr>
  <mc:AlternateContent xmlns:mc="http://schemas.openxmlformats.org/markup-compatibility/2006" xmlns:p14="http://schemas.microsoft.com/office/powerpoint/2010/main">
    <mc:Choice Requires="p14">
      <p:transition spd="slow" p14:dur="3400" advClick="0" advTm="40000">
        <p14:reveal thruBlk="1"/>
      </p:transition>
    </mc:Choice>
    <mc:Fallback xmlns="">
      <p:transition spd="slow" advClick="0" advTm="40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8A3CC0F2-C3A1-FE98-7E60-646752B83F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473"/>
            <a:ext cx="12191980" cy="6857064"/>
          </a:xfrm>
          <a:prstGeom prst="rect">
            <a:avLst/>
          </a:prstGeom>
        </p:spPr>
      </p:pic>
      <p:sp>
        <p:nvSpPr>
          <p:cNvPr id="34" name="Rectangle 1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מלבן 3">
            <a:extLst>
              <a:ext uri="{FF2B5EF4-FFF2-40B4-BE49-F238E27FC236}">
                <a16:creationId xmlns:a16="http://schemas.microsoft.com/office/drawing/2014/main" id="{20326FD3-A654-B5CF-B026-5A1946CFAD29}"/>
              </a:ext>
            </a:extLst>
          </p:cNvPr>
          <p:cNvSpPr/>
          <p:nvPr/>
        </p:nvSpPr>
        <p:spPr>
          <a:xfrm>
            <a:off x="6753299" y="549000"/>
            <a:ext cx="5040000" cy="5760000"/>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2000" dirty="0">
                <a:latin typeface="Segoe UI Semilight" panose="020B0402040204020203" pitchFamily="34" charset="0"/>
                <a:cs typeface="Segoe UI Semilight" panose="020B0402040204020203" pitchFamily="34" charset="0"/>
              </a:rPr>
              <a:t>אודי היה אדם מדהים. למרות גילו הצעיר, היווה השראה לאנשים רבים. היה דוגמה לאחדות בין אנשים שונים בעם היהודי. היה מוכשר ומסור. הכרתי אותי כמדריך שלי בתנועת הנוער בני עקיבא. </a:t>
            </a:r>
          </a:p>
          <a:p>
            <a:r>
              <a:rPr lang="he-IL" sz="2000" dirty="0">
                <a:latin typeface="Segoe UI Semilight" panose="020B0402040204020203" pitchFamily="34" charset="0"/>
                <a:cs typeface="Segoe UI Semilight" panose="020B0402040204020203" pitchFamily="34" charset="0"/>
              </a:rPr>
              <a:t>ב- 6.7.1994 עלה אודי בראש חייליו בשיירה למוצב ריחן בלבנון. סמוך למוצב הותקפה השיירה בהפגזה כבדה. אודי עלה לצריח הנגמ"ש ונתן פקודות: הוא הורה לחייליו לתפוש מחסה וכך, בעודו חשוף לאש התופת, הוא נפגע ונהרג. בן עשרים ושתיים היה בנופלו.</a:t>
            </a:r>
          </a:p>
          <a:p>
            <a:r>
              <a:rPr lang="he-IL" sz="2000" dirty="0">
                <a:latin typeface="Segoe UI Semilight" panose="020B0402040204020203" pitchFamily="34" charset="0"/>
                <a:cs typeface="Segoe UI Semilight" panose="020B0402040204020203" pitchFamily="34" charset="0"/>
              </a:rPr>
              <a:t>הוריו עושים פעולות הנצחה רבות לזכרו. </a:t>
            </a:r>
          </a:p>
          <a:p>
            <a:pPr algn="ctr"/>
            <a:endParaRPr lang="he-IL" sz="2400" dirty="0">
              <a:latin typeface="Segoe UI Semilight" panose="020B0402040204020203" pitchFamily="34" charset="0"/>
              <a:cs typeface="Segoe UI Semilight" panose="020B0402040204020203" pitchFamily="34" charset="0"/>
            </a:endParaRPr>
          </a:p>
          <a:p>
            <a:pPr algn="ctr"/>
            <a:r>
              <a:rPr lang="he-IL" sz="2000" dirty="0">
                <a:latin typeface="Segoe UI Semilight" panose="020B0402040204020203" pitchFamily="34" charset="0"/>
                <a:cs typeface="Segoe UI Semilight" panose="020B0402040204020203" pitchFamily="34" charset="0"/>
              </a:rPr>
              <a:t>יהי זכרו ברוך</a:t>
            </a:r>
          </a:p>
        </p:txBody>
      </p:sp>
      <p:sp>
        <p:nvSpPr>
          <p:cNvPr id="7" name="מלבן 6">
            <a:extLst>
              <a:ext uri="{FF2B5EF4-FFF2-40B4-BE49-F238E27FC236}">
                <a16:creationId xmlns:a16="http://schemas.microsoft.com/office/drawing/2014/main" id="{32714FC8-BF01-602A-B2B7-44D5CA139825}"/>
              </a:ext>
            </a:extLst>
          </p:cNvPr>
          <p:cNvSpPr/>
          <p:nvPr/>
        </p:nvSpPr>
        <p:spPr>
          <a:xfrm>
            <a:off x="284812" y="4440511"/>
            <a:ext cx="3096000" cy="1030899"/>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b="1" dirty="0">
                <a:latin typeface="Segoe UI Semilight" panose="020B0402040204020203" pitchFamily="34" charset="0"/>
                <a:cs typeface="Segoe UI Semilight" panose="020B0402040204020203" pitchFamily="34" charset="0"/>
              </a:rPr>
              <a:t>סגן אודי אלגבלי</a:t>
            </a:r>
          </a:p>
          <a:p>
            <a:pPr algn="ctr"/>
            <a:r>
              <a:rPr lang="he-IL" sz="2000" dirty="0">
                <a:latin typeface="Segoe UI Semilight" panose="020B0402040204020203" pitchFamily="34" charset="0"/>
                <a:cs typeface="Segoe UI Semilight" panose="020B0402040204020203" pitchFamily="34" charset="0"/>
              </a:rPr>
              <a:t>נפל בתאריך 6/07/1994</a:t>
            </a:r>
          </a:p>
        </p:txBody>
      </p:sp>
      <p:pic>
        <p:nvPicPr>
          <p:cNvPr id="6" name="תמונה 5" descr="תמונה שמכילה פני אדם, דיוקן, איש, גבה&#10;&#10;התיאור נוצר באופן אוטומטי">
            <a:extLst>
              <a:ext uri="{FF2B5EF4-FFF2-40B4-BE49-F238E27FC236}">
                <a16:creationId xmlns:a16="http://schemas.microsoft.com/office/drawing/2014/main" id="{1C1D01D5-7FF8-1F69-7F54-28D98E21F55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84812" y="365447"/>
            <a:ext cx="3096000" cy="3959871"/>
          </a:xfrm>
          <a:prstGeom prst="rect">
            <a:avLst/>
          </a:prstGeom>
        </p:spPr>
      </p:pic>
      <p:sp>
        <p:nvSpPr>
          <p:cNvPr id="2" name="כותרת 1">
            <a:extLst>
              <a:ext uri="{FF2B5EF4-FFF2-40B4-BE49-F238E27FC236}">
                <a16:creationId xmlns:a16="http://schemas.microsoft.com/office/drawing/2014/main" id="{85D128BE-64C4-4315-BC24-FCF1CF239031}"/>
              </a:ext>
            </a:extLst>
          </p:cNvPr>
          <p:cNvSpPr>
            <a:spLocks noGrp="1"/>
          </p:cNvSpPr>
          <p:nvPr>
            <p:ph type="title"/>
          </p:nvPr>
        </p:nvSpPr>
        <p:spPr>
          <a:xfrm>
            <a:off x="838200" y="-1325563"/>
            <a:ext cx="10515600" cy="1325563"/>
          </a:xfrm>
        </p:spPr>
        <p:txBody>
          <a:bodyPr vert="horz" lIns="91440" tIns="45720" rIns="91440" bIns="45720" rtlCol="1" anchor="b">
            <a:normAutofit/>
          </a:bodyPr>
          <a:lstStyle/>
          <a:p>
            <a:r>
              <a:rPr lang="en-US" dirty="0"/>
              <a:t>/</a:t>
            </a:r>
            <a:endParaRPr lang="he-IL" dirty="0"/>
          </a:p>
        </p:txBody>
      </p:sp>
    </p:spTree>
    <p:extLst>
      <p:ext uri="{BB962C8B-B14F-4D97-AF65-F5344CB8AC3E}">
        <p14:creationId xmlns:p14="http://schemas.microsoft.com/office/powerpoint/2010/main" val="2820791381"/>
      </p:ext>
    </p:extLst>
  </p:cSld>
  <p:clrMapOvr>
    <a:masterClrMapping/>
  </p:clrMapOvr>
  <mc:AlternateContent xmlns:mc="http://schemas.openxmlformats.org/markup-compatibility/2006" xmlns:p14="http://schemas.microsoft.com/office/powerpoint/2010/main">
    <mc:Choice Requires="p14">
      <p:transition spd="slow" p14:dur="3400" advClick="0" advTm="40000">
        <p14:reveal thruBlk="1"/>
      </p:transition>
    </mc:Choice>
    <mc:Fallback xmlns="">
      <p:transition spd="slow" advClick="0" advTm="40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8A3CC0F2-C3A1-FE98-7E60-646752B83F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61" y="10"/>
            <a:ext cx="12188697" cy="6857990"/>
          </a:xfrm>
          <a:prstGeom prst="rect">
            <a:avLst/>
          </a:prstGeom>
        </p:spPr>
      </p:pic>
      <p:sp>
        <p:nvSpPr>
          <p:cNvPr id="34" name="Rectangle 1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מלבן 3">
            <a:extLst>
              <a:ext uri="{FF2B5EF4-FFF2-40B4-BE49-F238E27FC236}">
                <a16:creationId xmlns:a16="http://schemas.microsoft.com/office/drawing/2014/main" id="{20326FD3-A654-B5CF-B026-5A1946CFAD29}"/>
              </a:ext>
            </a:extLst>
          </p:cNvPr>
          <p:cNvSpPr/>
          <p:nvPr/>
        </p:nvSpPr>
        <p:spPr>
          <a:xfrm>
            <a:off x="6612622" y="549000"/>
            <a:ext cx="5040000" cy="5760000"/>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2200" dirty="0">
                <a:latin typeface="Segoe UI Semilight" panose="020B0402040204020203" pitchFamily="34" charset="0"/>
                <a:cs typeface="Segoe UI Semilight" panose="020B0402040204020203" pitchFamily="34" charset="0"/>
              </a:rPr>
              <a:t>לוחם סיירת צנחנים, סמ"ר רותם סהר הדר , בן 20, נהרג בקרב התקלות עם מחבלים בחאן יונס שבדרום רצועת עזה. </a:t>
            </a:r>
          </a:p>
          <a:p>
            <a:r>
              <a:rPr lang="he-IL" sz="2200" dirty="0">
                <a:latin typeface="Segoe UI Semilight" panose="020B0402040204020203" pitchFamily="34" charset="0"/>
                <a:cs typeface="Segoe UI Semilight" panose="020B0402040204020203" pitchFamily="34" charset="0"/>
              </a:rPr>
              <a:t>ילד שהפנים מגיל קטן את כל מה שההורים שלו לימדו אותו.</a:t>
            </a:r>
          </a:p>
          <a:p>
            <a:r>
              <a:rPr lang="he-IL" sz="2200" dirty="0">
                <a:latin typeface="Segoe UI Semilight" panose="020B0402040204020203" pitchFamily="34" charset="0"/>
                <a:cs typeface="Segoe UI Semilight" panose="020B0402040204020203" pitchFamily="34" charset="0"/>
              </a:rPr>
              <a:t>ילד יפה שהפיץ סביבו מאור פנים ושמחה.</a:t>
            </a:r>
          </a:p>
          <a:p>
            <a:r>
              <a:rPr lang="he-IL" sz="2200" dirty="0">
                <a:latin typeface="Segoe UI Semilight" panose="020B0402040204020203" pitchFamily="34" charset="0"/>
                <a:cs typeface="Segoe UI Semilight" panose="020B0402040204020203" pitchFamily="34" charset="0"/>
              </a:rPr>
              <a:t>גדל והיה לאדם צעיר שחי חיים של חברות, אחריות, נתינה וערכים.</a:t>
            </a:r>
          </a:p>
          <a:p>
            <a:r>
              <a:rPr lang="he-IL" sz="2200" dirty="0">
                <a:latin typeface="Segoe UI Semilight" panose="020B0402040204020203" pitchFamily="34" charset="0"/>
                <a:cs typeface="Segoe UI Semilight" panose="020B0402040204020203" pitchFamily="34" charset="0"/>
              </a:rPr>
              <a:t>אהב מאוד את האחים הצעירים שלו ודאג להם.</a:t>
            </a:r>
          </a:p>
          <a:p>
            <a:r>
              <a:rPr lang="he-IL" sz="2200" dirty="0">
                <a:latin typeface="Segoe UI Semilight" panose="020B0402040204020203" pitchFamily="34" charset="0"/>
                <a:cs typeface="Segoe UI Semilight" panose="020B0402040204020203" pitchFamily="34" charset="0"/>
              </a:rPr>
              <a:t>הוא ידע להביט בכל אחד מהם בעין טובה, לשים דגש על החוזקות ולהבהיר להם שהוא מאמין בהם.</a:t>
            </a:r>
          </a:p>
          <a:p>
            <a:r>
              <a:rPr lang="he-IL" sz="2200" dirty="0">
                <a:latin typeface="Segoe UI Semilight" panose="020B0402040204020203" pitchFamily="34" charset="0"/>
                <a:cs typeface="Segoe UI Semilight" panose="020B0402040204020203" pitchFamily="34" charset="0"/>
              </a:rPr>
              <a:t>האחריות באה לו באופן טבעי.</a:t>
            </a:r>
          </a:p>
          <a:p>
            <a:r>
              <a:rPr lang="he-IL" sz="2200" dirty="0">
                <a:latin typeface="Segoe UI Semilight" panose="020B0402040204020203" pitchFamily="34" charset="0"/>
                <a:cs typeface="Segoe UI Semilight" panose="020B0402040204020203" pitchFamily="34" charset="0"/>
              </a:rPr>
              <a:t>הותיר אחריו הורים וארבעה אחים קטנים.</a:t>
            </a:r>
          </a:p>
          <a:p>
            <a:endParaRPr lang="he-IL" sz="2000" dirty="0">
              <a:latin typeface="Segoe UI Semilight" panose="020B0402040204020203" pitchFamily="34" charset="0"/>
              <a:cs typeface="Segoe UI Semilight" panose="020B0402040204020203" pitchFamily="34" charset="0"/>
            </a:endParaRPr>
          </a:p>
          <a:p>
            <a:pPr algn="ctr"/>
            <a:r>
              <a:rPr lang="he-IL" sz="2000" dirty="0">
                <a:latin typeface="Segoe UI Semilight" panose="020B0402040204020203" pitchFamily="34" charset="0"/>
                <a:cs typeface="Segoe UI Semilight" panose="020B0402040204020203" pitchFamily="34" charset="0"/>
              </a:rPr>
              <a:t>יהי זכרו ברוך</a:t>
            </a:r>
          </a:p>
        </p:txBody>
      </p:sp>
      <p:sp>
        <p:nvSpPr>
          <p:cNvPr id="7" name="מלבן 6">
            <a:extLst>
              <a:ext uri="{FF2B5EF4-FFF2-40B4-BE49-F238E27FC236}">
                <a16:creationId xmlns:a16="http://schemas.microsoft.com/office/drawing/2014/main" id="{32714FC8-BF01-602A-B2B7-44D5CA139825}"/>
              </a:ext>
            </a:extLst>
          </p:cNvPr>
          <p:cNvSpPr/>
          <p:nvPr/>
        </p:nvSpPr>
        <p:spPr>
          <a:xfrm>
            <a:off x="273002" y="4539995"/>
            <a:ext cx="3096000" cy="1030899"/>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b="1" dirty="0">
                <a:latin typeface="Segoe UI Semilight" panose="020B0402040204020203" pitchFamily="34" charset="0"/>
                <a:cs typeface="Segoe UI Semilight" panose="020B0402040204020203" pitchFamily="34" charset="0"/>
              </a:rPr>
              <a:t>סמ"ר רותם סהר הדר</a:t>
            </a:r>
          </a:p>
          <a:p>
            <a:pPr algn="ctr"/>
            <a:r>
              <a:rPr lang="he-IL" sz="2000" dirty="0">
                <a:latin typeface="Segoe UI Semilight" panose="020B0402040204020203" pitchFamily="34" charset="0"/>
                <a:cs typeface="Segoe UI Semilight" panose="020B0402040204020203" pitchFamily="34" charset="0"/>
              </a:rPr>
              <a:t>נפל בתאריך 15/02/2024</a:t>
            </a:r>
          </a:p>
        </p:txBody>
      </p:sp>
      <p:pic>
        <p:nvPicPr>
          <p:cNvPr id="6" name="תמונה 5" descr="תמונה שמכילה אדם, פני אדם, לבוש, כלי נשק&#10;&#10;התיאור נוצר באופן אוטומטי">
            <a:extLst>
              <a:ext uri="{FF2B5EF4-FFF2-40B4-BE49-F238E27FC236}">
                <a16:creationId xmlns:a16="http://schemas.microsoft.com/office/drawing/2014/main" id="{2690A24C-B091-41D1-3979-765F7BF8FE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02" y="372794"/>
            <a:ext cx="3096000" cy="4024800"/>
          </a:xfrm>
          <a:prstGeom prst="rect">
            <a:avLst/>
          </a:prstGeom>
        </p:spPr>
      </p:pic>
      <p:sp>
        <p:nvSpPr>
          <p:cNvPr id="2" name="כותרת 1">
            <a:extLst>
              <a:ext uri="{FF2B5EF4-FFF2-40B4-BE49-F238E27FC236}">
                <a16:creationId xmlns:a16="http://schemas.microsoft.com/office/drawing/2014/main" id="{943CA5CF-7B8E-4283-BA02-8526AC2F2E5B}"/>
              </a:ext>
            </a:extLst>
          </p:cNvPr>
          <p:cNvSpPr>
            <a:spLocks noGrp="1"/>
          </p:cNvSpPr>
          <p:nvPr>
            <p:ph type="title"/>
          </p:nvPr>
        </p:nvSpPr>
        <p:spPr>
          <a:xfrm>
            <a:off x="838200" y="-1325563"/>
            <a:ext cx="10515600" cy="1325563"/>
          </a:xfrm>
        </p:spPr>
        <p:txBody>
          <a:bodyPr vert="horz" lIns="91440" tIns="45720" rIns="91440" bIns="45720" rtlCol="1" anchor="b">
            <a:normAutofit/>
          </a:bodyPr>
          <a:lstStyle/>
          <a:p>
            <a:r>
              <a:rPr lang="he-IL" dirty="0"/>
              <a:t>.</a:t>
            </a:r>
          </a:p>
        </p:txBody>
      </p:sp>
    </p:spTree>
    <p:extLst>
      <p:ext uri="{BB962C8B-B14F-4D97-AF65-F5344CB8AC3E}">
        <p14:creationId xmlns:p14="http://schemas.microsoft.com/office/powerpoint/2010/main" val="2896879559"/>
      </p:ext>
    </p:extLst>
  </p:cSld>
  <p:clrMapOvr>
    <a:masterClrMapping/>
  </p:clrMapOvr>
  <mc:AlternateContent xmlns:mc="http://schemas.openxmlformats.org/markup-compatibility/2006" xmlns:p14="http://schemas.microsoft.com/office/powerpoint/2010/main">
    <mc:Choice Requires="p14">
      <p:transition spd="slow" p14:dur="3400" advClick="0" advTm="40000">
        <p14:reveal thruBlk="1"/>
      </p:transition>
    </mc:Choice>
    <mc:Fallback xmlns="">
      <p:transition spd="slow" advClick="0" advTm="40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8A3CC0F2-C3A1-FE98-7E60-646752B83F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61" y="10"/>
            <a:ext cx="12188697" cy="6857990"/>
          </a:xfrm>
          <a:prstGeom prst="rect">
            <a:avLst/>
          </a:prstGeom>
        </p:spPr>
      </p:pic>
      <p:sp>
        <p:nvSpPr>
          <p:cNvPr id="34" name="Rectangle 1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מלבן 3">
            <a:extLst>
              <a:ext uri="{FF2B5EF4-FFF2-40B4-BE49-F238E27FC236}">
                <a16:creationId xmlns:a16="http://schemas.microsoft.com/office/drawing/2014/main" id="{20326FD3-A654-B5CF-B026-5A1946CFAD29}"/>
              </a:ext>
            </a:extLst>
          </p:cNvPr>
          <p:cNvSpPr/>
          <p:nvPr/>
        </p:nvSpPr>
        <p:spPr>
          <a:xfrm>
            <a:off x="6630206" y="549000"/>
            <a:ext cx="5040000" cy="5760000"/>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2400" dirty="0">
                <a:latin typeface="Segoe UI Semilight" panose="020B0402040204020203" pitchFamily="34" charset="0"/>
                <a:cs typeface="Segoe UI Semilight" panose="020B0402040204020203" pitchFamily="34" charset="0"/>
              </a:rPr>
              <a:t>ריף, שנפל בתקרית קשה של ירי ממנהרה בחאן יונס, כתב לפני שנכנס לעזה  מכתבים המסבירים מדוע רצה להיות קרבי – </a:t>
            </a:r>
            <a:br>
              <a:rPr lang="en-US" sz="2400" dirty="0">
                <a:latin typeface="Segoe UI Semilight" panose="020B0402040204020203" pitchFamily="34" charset="0"/>
                <a:cs typeface="Segoe UI Semilight" panose="020B0402040204020203" pitchFamily="34" charset="0"/>
              </a:rPr>
            </a:br>
            <a:r>
              <a:rPr lang="he-IL" sz="2400" dirty="0">
                <a:latin typeface="Segoe UI Semilight" panose="020B0402040204020203" pitchFamily="34" charset="0"/>
                <a:cs typeface="Segoe UI Semilight" panose="020B0402040204020203" pitchFamily="34" charset="0"/>
              </a:rPr>
              <a:t>״מוכן להקריב את החיים שלי"; </a:t>
            </a:r>
            <a:br>
              <a:rPr lang="en-US" sz="2400" dirty="0">
                <a:latin typeface="Segoe UI Semilight" panose="020B0402040204020203" pitchFamily="34" charset="0"/>
                <a:cs typeface="Segoe UI Semilight" panose="020B0402040204020203" pitchFamily="34" charset="0"/>
              </a:rPr>
            </a:br>
            <a:r>
              <a:rPr lang="he-IL" sz="2400" dirty="0">
                <a:latin typeface="Segoe UI Semilight" panose="020B0402040204020203" pitchFamily="34" charset="0"/>
                <a:cs typeface="Segoe UI Semilight" panose="020B0402040204020203" pitchFamily="34" charset="0"/>
              </a:rPr>
              <a:t>"תן בליבנו שנראה מעלת חברינו </a:t>
            </a:r>
            <a:br>
              <a:rPr lang="en-US" sz="2400" dirty="0">
                <a:latin typeface="Segoe UI Semilight" panose="020B0402040204020203" pitchFamily="34" charset="0"/>
                <a:cs typeface="Segoe UI Semilight" panose="020B0402040204020203" pitchFamily="34" charset="0"/>
              </a:rPr>
            </a:br>
            <a:r>
              <a:rPr lang="he-IL" sz="2400" dirty="0">
                <a:latin typeface="Segoe UI Semilight" panose="020B0402040204020203" pitchFamily="34" charset="0"/>
                <a:cs typeface="Segoe UI Semilight" panose="020B0402040204020203" pitchFamily="34" charset="0"/>
              </a:rPr>
              <a:t>ולא חסרונם". </a:t>
            </a:r>
          </a:p>
          <a:p>
            <a:r>
              <a:rPr lang="he-IL" sz="2400" dirty="0">
                <a:latin typeface="Segoe UI Semilight" panose="020B0402040204020203" pitchFamily="34" charset="0"/>
                <a:cs typeface="Segoe UI Semilight" panose="020B0402040204020203" pitchFamily="34" charset="0"/>
              </a:rPr>
              <a:t>מטובי בננו,ילד חרוץ ושמח, ילד של אור ואהבה, הצחוק מעולם לא מש מעיניו, כולו כוונות טובות ורצון לעשות את העולם הזה קצת פחות גרוע.</a:t>
            </a:r>
          </a:p>
          <a:p>
            <a:endParaRPr lang="he-IL" sz="2400" dirty="0">
              <a:latin typeface="Segoe UI Semilight" panose="020B0402040204020203" pitchFamily="34" charset="0"/>
              <a:cs typeface="Segoe UI Semilight" panose="020B0402040204020203" pitchFamily="34" charset="0"/>
            </a:endParaRPr>
          </a:p>
          <a:p>
            <a:pPr algn="ctr"/>
            <a:r>
              <a:rPr lang="he-IL" sz="2000" dirty="0">
                <a:latin typeface="Segoe UI Semilight" panose="020B0402040204020203" pitchFamily="34" charset="0"/>
                <a:cs typeface="Segoe UI Semilight" panose="020B0402040204020203" pitchFamily="34" charset="0"/>
              </a:rPr>
              <a:t>יהי זכרו ברוך</a:t>
            </a:r>
          </a:p>
        </p:txBody>
      </p:sp>
      <p:sp>
        <p:nvSpPr>
          <p:cNvPr id="7" name="מלבן 6">
            <a:extLst>
              <a:ext uri="{FF2B5EF4-FFF2-40B4-BE49-F238E27FC236}">
                <a16:creationId xmlns:a16="http://schemas.microsoft.com/office/drawing/2014/main" id="{32714FC8-BF01-602A-B2B7-44D5CA139825}"/>
              </a:ext>
            </a:extLst>
          </p:cNvPr>
          <p:cNvSpPr/>
          <p:nvPr/>
        </p:nvSpPr>
        <p:spPr>
          <a:xfrm>
            <a:off x="282206" y="4596927"/>
            <a:ext cx="3096000" cy="1030899"/>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b="1" dirty="0">
                <a:latin typeface="Segoe UI Semilight" panose="020B0402040204020203" pitchFamily="34" charset="0"/>
                <a:cs typeface="Segoe UI Semilight" panose="020B0402040204020203" pitchFamily="34" charset="0"/>
              </a:rPr>
              <a:t>סמל ריף הרוש</a:t>
            </a:r>
          </a:p>
          <a:p>
            <a:pPr algn="ctr"/>
            <a:r>
              <a:rPr lang="he-IL" sz="2000" dirty="0">
                <a:latin typeface="Segoe UI Semilight" panose="020B0402040204020203" pitchFamily="34" charset="0"/>
                <a:cs typeface="Segoe UI Semilight" panose="020B0402040204020203" pitchFamily="34" charset="0"/>
              </a:rPr>
              <a:t>נפל בתאריך 6/04/2024</a:t>
            </a:r>
          </a:p>
        </p:txBody>
      </p:sp>
      <p:pic>
        <p:nvPicPr>
          <p:cNvPr id="8" name="תמונה 7" descr="ריף הרוש">
            <a:extLst>
              <a:ext uri="{FF2B5EF4-FFF2-40B4-BE49-F238E27FC236}">
                <a16:creationId xmlns:a16="http://schemas.microsoft.com/office/drawing/2014/main" id="{6AFA61B1-F0FD-1D7A-1EBF-C3D84D1E4D6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82206" y="211449"/>
            <a:ext cx="3096000" cy="4282401"/>
          </a:xfrm>
          <a:prstGeom prst="rect">
            <a:avLst/>
          </a:prstGeom>
        </p:spPr>
      </p:pic>
      <p:sp>
        <p:nvSpPr>
          <p:cNvPr id="2" name="כותרת 1">
            <a:extLst>
              <a:ext uri="{FF2B5EF4-FFF2-40B4-BE49-F238E27FC236}">
                <a16:creationId xmlns:a16="http://schemas.microsoft.com/office/drawing/2014/main" id="{47F43A17-AD19-4258-BBD0-E424200CCE49}"/>
              </a:ext>
            </a:extLst>
          </p:cNvPr>
          <p:cNvSpPr>
            <a:spLocks noGrp="1"/>
          </p:cNvSpPr>
          <p:nvPr>
            <p:ph type="title"/>
          </p:nvPr>
        </p:nvSpPr>
        <p:spPr>
          <a:xfrm>
            <a:off x="838200" y="-1325563"/>
            <a:ext cx="10515600" cy="1325563"/>
          </a:xfrm>
        </p:spPr>
        <p:txBody>
          <a:bodyPr vert="horz" lIns="91440" tIns="45720" rIns="91440" bIns="45720" rtlCol="1" anchor="b">
            <a:normAutofit/>
          </a:bodyPr>
          <a:lstStyle/>
          <a:p>
            <a:r>
              <a:rPr lang="he-IL" dirty="0"/>
              <a:t>.</a:t>
            </a:r>
          </a:p>
        </p:txBody>
      </p:sp>
    </p:spTree>
    <p:extLst>
      <p:ext uri="{BB962C8B-B14F-4D97-AF65-F5344CB8AC3E}">
        <p14:creationId xmlns:p14="http://schemas.microsoft.com/office/powerpoint/2010/main" val="2372413589"/>
      </p:ext>
    </p:extLst>
  </p:cSld>
  <p:clrMapOvr>
    <a:masterClrMapping/>
  </p:clrMapOvr>
  <mc:AlternateContent xmlns:mc="http://schemas.openxmlformats.org/markup-compatibility/2006" xmlns:p14="http://schemas.microsoft.com/office/powerpoint/2010/main">
    <mc:Choice Requires="p14">
      <p:transition spd="slow" p14:dur="3400" advClick="0" advTm="40000">
        <p14:reveal thruBlk="1"/>
      </p:transition>
    </mc:Choice>
    <mc:Fallback xmlns="">
      <p:transition spd="slow" advClick="0" advTm="40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8A3CC0F2-C3A1-FE98-7E60-646752B83F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41" y="0"/>
            <a:ext cx="12188697" cy="6857990"/>
          </a:xfrm>
          <a:prstGeom prst="rect">
            <a:avLst/>
          </a:prstGeom>
        </p:spPr>
      </p:pic>
      <p:sp>
        <p:nvSpPr>
          <p:cNvPr id="34" name="Rectangle 1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מלבן 3">
            <a:extLst>
              <a:ext uri="{FF2B5EF4-FFF2-40B4-BE49-F238E27FC236}">
                <a16:creationId xmlns:a16="http://schemas.microsoft.com/office/drawing/2014/main" id="{20326FD3-A654-B5CF-B026-5A1946CFAD29}"/>
              </a:ext>
            </a:extLst>
          </p:cNvPr>
          <p:cNvSpPr/>
          <p:nvPr/>
        </p:nvSpPr>
        <p:spPr>
          <a:xfrm>
            <a:off x="6603830" y="549000"/>
            <a:ext cx="5040000" cy="5760000"/>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dirty="0">
                <a:latin typeface="Segoe UI Semilight" panose="020B0402040204020203" pitchFamily="34" charset="0"/>
                <a:cs typeface="Segoe UI Semilight" panose="020B0402040204020203" pitchFamily="34" charset="0"/>
              </a:rPr>
              <a:t>במחברות־יומן שתומר כתב מרגע גיוסו, ושאותן כינה "סד"ח - סידור חשיבה"  ציין לעצמו ברשימות איך להתייחס לכל פקוד. לאורך כל שירותו תומר דיבר והתמודד עם סוגיות ערכיות. היה לו חשוב להיות ערכי ומוסרי, להוות דוגמה לחיילים, לשאוף למצוינות ולהראות שגזענות היא בבחינת קו אדום.</a:t>
            </a:r>
            <a:endParaRPr lang="en-US" dirty="0">
              <a:latin typeface="Segoe UI Semilight" panose="020B0402040204020203" pitchFamily="34" charset="0"/>
              <a:cs typeface="Segoe UI Semilight" panose="020B0402040204020203" pitchFamily="34" charset="0"/>
            </a:endParaRPr>
          </a:p>
          <a:p>
            <a:r>
              <a:rPr lang="he-IL" dirty="0">
                <a:latin typeface="Segoe UI Semilight" panose="020B0402040204020203" pitchFamily="34" charset="0"/>
                <a:cs typeface="Segoe UI Semilight" panose="020B0402040204020203" pitchFamily="34" charset="0"/>
              </a:rPr>
              <a:t>הוא רצה להכניס ערכים חינוכיים לצבא. לדון בשאלות מוסריות ומורכבות. הוא למד ערבית מחייל דרוזי, ובחופשת ה'רגילה' האחרונה שלו הוא אפילו הלך ללמוד קורס ערבית באבו גוש.</a:t>
            </a:r>
          </a:p>
          <a:p>
            <a:r>
              <a:rPr lang="he-IL" dirty="0">
                <a:latin typeface="Segoe UI Semilight" panose="020B0402040204020203" pitchFamily="34" charset="0"/>
                <a:cs typeface="Segoe UI Semilight" panose="020B0402040204020203" pitchFamily="34" charset="0"/>
              </a:rPr>
              <a:t> כשהוא עבר לשמור על העוטף, הוא האמין שזה עניין ממש חשוב. אפילו חשב לעבור לגור שם אחרי השחרור.</a:t>
            </a:r>
            <a:endParaRPr lang="en-US" dirty="0">
              <a:latin typeface="Segoe UI Semilight" panose="020B0402040204020203" pitchFamily="34" charset="0"/>
              <a:cs typeface="Segoe UI Semilight" panose="020B0402040204020203" pitchFamily="34" charset="0"/>
            </a:endParaRPr>
          </a:p>
          <a:p>
            <a:r>
              <a:rPr lang="he-IL" dirty="0">
                <a:latin typeface="Segoe UI Semilight" panose="020B0402040204020203" pitchFamily="34" charset="0"/>
                <a:cs typeface="Segoe UI Semilight" panose="020B0402040204020203" pitchFamily="34" charset="0"/>
              </a:rPr>
              <a:t>לאחרונה מונה תומר לפקד במרחב העוטף על צוות של חיילים על סף סיום שירותם. הוא דגל בתפיסה שגם אם הגזרה שקטה, וגם אם אין מידע מודיעיני - כולם חייבים לשמור על מוכנות למלחמה. 'אני לא חבר שלהם, אני מפקד בהכנה במלחמה', אמר.</a:t>
            </a:r>
          </a:p>
          <a:p>
            <a:endParaRPr lang="he-IL" dirty="0"/>
          </a:p>
          <a:p>
            <a:pPr algn="ctr"/>
            <a:r>
              <a:rPr lang="he-IL" sz="2000" dirty="0">
                <a:latin typeface="Segoe UI Semilight" panose="020B0402040204020203" pitchFamily="34" charset="0"/>
                <a:cs typeface="Segoe UI Semilight" panose="020B0402040204020203" pitchFamily="34" charset="0"/>
              </a:rPr>
              <a:t>יהי זכרו ברוך</a:t>
            </a:r>
            <a:endParaRPr lang="en-US" sz="2000" dirty="0">
              <a:latin typeface="Segoe UI Semilight" panose="020B0402040204020203" pitchFamily="34" charset="0"/>
              <a:cs typeface="Segoe UI Semilight" panose="020B0402040204020203" pitchFamily="34" charset="0"/>
            </a:endParaRPr>
          </a:p>
        </p:txBody>
      </p:sp>
      <p:sp>
        <p:nvSpPr>
          <p:cNvPr id="7" name="מלבן 6">
            <a:extLst>
              <a:ext uri="{FF2B5EF4-FFF2-40B4-BE49-F238E27FC236}">
                <a16:creationId xmlns:a16="http://schemas.microsoft.com/office/drawing/2014/main" id="{32714FC8-BF01-602A-B2B7-44D5CA139825}"/>
              </a:ext>
            </a:extLst>
          </p:cNvPr>
          <p:cNvSpPr/>
          <p:nvPr/>
        </p:nvSpPr>
        <p:spPr>
          <a:xfrm>
            <a:off x="269018" y="4476607"/>
            <a:ext cx="3096000" cy="1030899"/>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b="1" dirty="0">
                <a:latin typeface="Segoe UI Semilight" panose="020B0402040204020203" pitchFamily="34" charset="0"/>
                <a:cs typeface="Segoe UI Semilight" panose="020B0402040204020203" pitchFamily="34" charset="0"/>
              </a:rPr>
              <a:t>סרן תומר שהם</a:t>
            </a:r>
          </a:p>
          <a:p>
            <a:pPr algn="ctr"/>
            <a:r>
              <a:rPr lang="he-IL" sz="2000" dirty="0">
                <a:latin typeface="Segoe UI Semilight" panose="020B0402040204020203" pitchFamily="34" charset="0"/>
                <a:cs typeface="Segoe UI Semilight" panose="020B0402040204020203" pitchFamily="34" charset="0"/>
              </a:rPr>
              <a:t>נפל בתאריך 7/10/2023</a:t>
            </a:r>
          </a:p>
        </p:txBody>
      </p:sp>
      <p:pic>
        <p:nvPicPr>
          <p:cNvPr id="6" name="תמונה 5" descr="תמונה שמכילה לבוש, אדם, הנעלה, בחוץ&#10;&#10;התיאור נוצר באופן אוטומטי">
            <a:extLst>
              <a:ext uri="{FF2B5EF4-FFF2-40B4-BE49-F238E27FC236}">
                <a16:creationId xmlns:a16="http://schemas.microsoft.com/office/drawing/2014/main" id="{9DAC4C7C-ED63-ECD3-1C3B-3DDA803289A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69018" y="221497"/>
            <a:ext cx="3096000" cy="4140000"/>
          </a:xfrm>
          <a:prstGeom prst="rect">
            <a:avLst/>
          </a:prstGeom>
        </p:spPr>
      </p:pic>
      <p:sp>
        <p:nvSpPr>
          <p:cNvPr id="2" name="כותרת 1">
            <a:extLst>
              <a:ext uri="{FF2B5EF4-FFF2-40B4-BE49-F238E27FC236}">
                <a16:creationId xmlns:a16="http://schemas.microsoft.com/office/drawing/2014/main" id="{93FC90C1-1B67-455F-BC32-E2C080F81D2D}"/>
              </a:ext>
            </a:extLst>
          </p:cNvPr>
          <p:cNvSpPr>
            <a:spLocks noGrp="1"/>
          </p:cNvSpPr>
          <p:nvPr>
            <p:ph type="title"/>
          </p:nvPr>
        </p:nvSpPr>
        <p:spPr>
          <a:xfrm>
            <a:off x="838200" y="-1325563"/>
            <a:ext cx="10515600" cy="1325563"/>
          </a:xfrm>
        </p:spPr>
        <p:txBody>
          <a:bodyPr vert="horz" lIns="91440" tIns="45720" rIns="91440" bIns="45720" rtlCol="1" anchor="b">
            <a:normAutofit/>
          </a:bodyPr>
          <a:lstStyle/>
          <a:p>
            <a:r>
              <a:rPr lang="he-IL" dirty="0"/>
              <a:t>.</a:t>
            </a:r>
          </a:p>
        </p:txBody>
      </p:sp>
    </p:spTree>
    <p:extLst>
      <p:ext uri="{BB962C8B-B14F-4D97-AF65-F5344CB8AC3E}">
        <p14:creationId xmlns:p14="http://schemas.microsoft.com/office/powerpoint/2010/main" val="3524683100"/>
      </p:ext>
    </p:extLst>
  </p:cSld>
  <p:clrMapOvr>
    <a:masterClrMapping/>
  </p:clrMapOvr>
  <mc:AlternateContent xmlns:mc="http://schemas.openxmlformats.org/markup-compatibility/2006" xmlns:p14="http://schemas.microsoft.com/office/powerpoint/2010/main">
    <mc:Choice Requires="p14">
      <p:transition spd="slow" p14:dur="3400" advClick="0" advTm="40000">
        <p14:reveal thruBlk="1"/>
      </p:transition>
    </mc:Choice>
    <mc:Fallback xmlns="">
      <p:transition spd="slow" advClick="0" advTm="40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תמונה 4" descr="נרות אור תה דולקים">
            <a:extLst>
              <a:ext uri="{FF2B5EF4-FFF2-40B4-BE49-F238E27FC236}">
                <a16:creationId xmlns:a16="http://schemas.microsoft.com/office/drawing/2014/main" id="{8A3CC0F2-C3A1-FE98-7E60-646752B83F32}"/>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a:stretch/>
        </p:blipFill>
        <p:spPr>
          <a:xfrm>
            <a:off x="2650" y="0"/>
            <a:ext cx="12191980" cy="6857999"/>
          </a:xfrm>
          <a:prstGeom prst="rect">
            <a:avLst/>
          </a:prstGeom>
        </p:spPr>
      </p:pic>
      <p:cxnSp>
        <p:nvCxnSpPr>
          <p:cNvPr id="13" name="Straight Connector 12">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289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6" name="תיבת טקסט 5">
            <a:extLst>
              <a:ext uri="{FF2B5EF4-FFF2-40B4-BE49-F238E27FC236}">
                <a16:creationId xmlns:a16="http://schemas.microsoft.com/office/drawing/2014/main" id="{C4A0B9D1-F85B-DD72-E51A-43E06FB6C217}"/>
              </a:ext>
            </a:extLst>
          </p:cNvPr>
          <p:cNvSpPr txBox="1"/>
          <p:nvPr/>
        </p:nvSpPr>
        <p:spPr>
          <a:xfrm>
            <a:off x="7330190" y="1065862"/>
            <a:ext cx="4721900" cy="4726276"/>
          </a:xfrm>
          <a:prstGeom prst="rect">
            <a:avLst/>
          </a:prstGeom>
        </p:spPr>
        <p:txBody>
          <a:bodyPr vert="horz" lIns="91440" tIns="45720" rIns="91440" bIns="45720" rtlCol="0" anchor="ctr">
            <a:normAutofit/>
          </a:bodyPr>
          <a:lstStyle/>
          <a:p>
            <a:pPr algn="l" rtl="0">
              <a:lnSpc>
                <a:spcPct val="90000"/>
              </a:lnSpc>
              <a:spcAft>
                <a:spcPts val="600"/>
              </a:spcAft>
            </a:pPr>
            <a:r>
              <a:rPr lang="he-IL" sz="2400" b="1" dirty="0">
                <a:solidFill>
                  <a:srgbClr val="FFFFFF"/>
                </a:solidFill>
                <a:latin typeface="Segoe UI Semilight" panose="020B0402040204020203" pitchFamily="34" charset="0"/>
                <a:cs typeface="Segoe UI Semilight" panose="020B0402040204020203" pitchFamily="34" charset="0"/>
              </a:rPr>
              <a:t>יום הזיכרון </a:t>
            </a:r>
            <a:br>
              <a:rPr lang="en-US" sz="2400" b="1" dirty="0">
                <a:solidFill>
                  <a:srgbClr val="FFFFFF"/>
                </a:solidFill>
                <a:latin typeface="Segoe UI Semilight" panose="020B0402040204020203" pitchFamily="34" charset="0"/>
                <a:cs typeface="Segoe UI Semilight" panose="020B0402040204020203" pitchFamily="34" charset="0"/>
              </a:rPr>
            </a:br>
            <a:r>
              <a:rPr lang="he-IL" sz="2400" b="1" dirty="0">
                <a:solidFill>
                  <a:srgbClr val="FFFFFF"/>
                </a:solidFill>
                <a:latin typeface="Segoe UI Semilight" panose="020B0402040204020203" pitchFamily="34" charset="0"/>
                <a:cs typeface="Segoe UI Semilight" panose="020B0402040204020203" pitchFamily="34" charset="0"/>
              </a:rPr>
              <a:t>לחללי מערכות ישראל </a:t>
            </a:r>
            <a:br>
              <a:rPr lang="en-US" sz="2400" b="1" dirty="0">
                <a:solidFill>
                  <a:srgbClr val="FFFFFF"/>
                </a:solidFill>
                <a:latin typeface="Segoe UI Semilight" panose="020B0402040204020203" pitchFamily="34" charset="0"/>
                <a:cs typeface="Segoe UI Semilight" panose="020B0402040204020203" pitchFamily="34" charset="0"/>
              </a:rPr>
            </a:br>
            <a:r>
              <a:rPr lang="he-IL" sz="2400" b="1" dirty="0">
                <a:solidFill>
                  <a:srgbClr val="FFFFFF"/>
                </a:solidFill>
                <a:latin typeface="Segoe UI Semilight" panose="020B0402040204020203" pitchFamily="34" charset="0"/>
                <a:cs typeface="Segoe UI Semilight" panose="020B0402040204020203" pitchFamily="34" charset="0"/>
              </a:rPr>
              <a:t>ונפגעי פעולות האיבה </a:t>
            </a:r>
            <a:br>
              <a:rPr lang="en-US" sz="2400" b="1" dirty="0">
                <a:solidFill>
                  <a:srgbClr val="FFFFFF"/>
                </a:solidFill>
                <a:latin typeface="Segoe UI Semilight" panose="020B0402040204020203" pitchFamily="34" charset="0"/>
                <a:cs typeface="Segoe UI Semilight" panose="020B0402040204020203" pitchFamily="34" charset="0"/>
              </a:rPr>
            </a:br>
            <a:r>
              <a:rPr lang="he-IL" sz="2400" b="1" dirty="0">
                <a:solidFill>
                  <a:srgbClr val="FFFFFF"/>
                </a:solidFill>
                <a:latin typeface="Segoe UI Semilight" panose="020B0402040204020203" pitchFamily="34" charset="0"/>
                <a:cs typeface="Segoe UI Semilight" panose="020B0402040204020203" pitchFamily="34" charset="0"/>
              </a:rPr>
              <a:t>תשפ"ד</a:t>
            </a:r>
            <a:endParaRPr lang="en-US" sz="2400" b="1" dirty="0">
              <a:solidFill>
                <a:srgbClr val="FFFFFF"/>
              </a:solidFill>
              <a:latin typeface="Segoe UI Semilight" panose="020B0402040204020203" pitchFamily="34" charset="0"/>
              <a:cs typeface="Segoe UI Semilight" panose="020B0402040204020203" pitchFamily="34" charset="0"/>
            </a:endParaRPr>
          </a:p>
        </p:txBody>
      </p:sp>
      <p:pic>
        <p:nvPicPr>
          <p:cNvPr id="2" name="Picture 1" descr="לוגו המכללה"/>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35597" y="21980"/>
            <a:ext cx="1557718" cy="958362"/>
          </a:xfrm>
          <a:prstGeom prst="rect">
            <a:avLst/>
          </a:prstGeom>
        </p:spPr>
      </p:pic>
      <p:sp>
        <p:nvSpPr>
          <p:cNvPr id="3" name="כותרת 2">
            <a:extLst>
              <a:ext uri="{FF2B5EF4-FFF2-40B4-BE49-F238E27FC236}">
                <a16:creationId xmlns:a16="http://schemas.microsoft.com/office/drawing/2014/main" id="{2A526545-C529-4B1A-BE03-1870D1D83AE2}"/>
              </a:ext>
            </a:extLst>
          </p:cNvPr>
          <p:cNvSpPr>
            <a:spLocks noGrp="1"/>
          </p:cNvSpPr>
          <p:nvPr>
            <p:ph type="title"/>
          </p:nvPr>
        </p:nvSpPr>
        <p:spPr>
          <a:xfrm>
            <a:off x="838200" y="-1325563"/>
            <a:ext cx="10515600" cy="1325563"/>
          </a:xfrm>
        </p:spPr>
        <p:txBody>
          <a:bodyPr vert="horz" lIns="91440" tIns="45720" rIns="91440" bIns="45720" rtlCol="1" anchor="b">
            <a:normAutofit/>
          </a:bodyPr>
          <a:lstStyle/>
          <a:p>
            <a:r>
              <a:rPr lang="he-IL" dirty="0"/>
              <a:t>.</a:t>
            </a:r>
          </a:p>
        </p:txBody>
      </p:sp>
    </p:spTree>
    <p:extLst>
      <p:ext uri="{BB962C8B-B14F-4D97-AF65-F5344CB8AC3E}">
        <p14:creationId xmlns:p14="http://schemas.microsoft.com/office/powerpoint/2010/main" val="2685776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תמונה 4" descr="נרות אור תה דולקים">
            <a:extLst>
              <a:ext uri="{FF2B5EF4-FFF2-40B4-BE49-F238E27FC236}">
                <a16:creationId xmlns:a16="http://schemas.microsoft.com/office/drawing/2014/main" id="{8A3CC0F2-C3A1-FE98-7E60-646752B83F3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34" name="Rectangle 1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מלבן 3">
            <a:extLst>
              <a:ext uri="{FF2B5EF4-FFF2-40B4-BE49-F238E27FC236}">
                <a16:creationId xmlns:a16="http://schemas.microsoft.com/office/drawing/2014/main" id="{20326FD3-A654-B5CF-B026-5A1946CFAD29}"/>
              </a:ext>
            </a:extLst>
          </p:cNvPr>
          <p:cNvSpPr/>
          <p:nvPr/>
        </p:nvSpPr>
        <p:spPr>
          <a:xfrm>
            <a:off x="6630206" y="549000"/>
            <a:ext cx="5040000" cy="5760000"/>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2400" dirty="0">
                <a:latin typeface="Segoe UI Semilight" panose="020B0402040204020203" pitchFamily="34" charset="0"/>
                <a:cs typeface="Segoe UI Semilight" panose="020B0402040204020203" pitchFamily="34" charset="0"/>
              </a:rPr>
              <a:t>אור תעסה תושב קיבוץ נתיב העשרה רק בן 16, יצא בשבת בבוקר לחוף זיקים לדוג עם חבריו כשמחבלים חדרו דרך החוף ורצחו אותו ואת חבריו כשהסתתרו במיגונית. </a:t>
            </a:r>
          </a:p>
          <a:p>
            <a:r>
              <a:rPr lang="he-IL" sz="2400" dirty="0">
                <a:latin typeface="Segoe UI Semilight" panose="020B0402040204020203" pitchFamily="34" charset="0"/>
                <a:cs typeface="Segoe UI Semilight" panose="020B0402040204020203" pitchFamily="34" charset="0"/>
              </a:rPr>
              <a:t>ילד טוב ומיוחד, רגוע ורק עם כוונות טובות.</a:t>
            </a:r>
          </a:p>
          <a:p>
            <a:endParaRPr lang="he-IL" sz="2400" dirty="0">
              <a:latin typeface="Segoe UI Semilight" panose="020B0402040204020203" pitchFamily="34" charset="0"/>
              <a:cs typeface="Segoe UI Semilight" panose="020B0402040204020203" pitchFamily="34" charset="0"/>
            </a:endParaRPr>
          </a:p>
          <a:p>
            <a:pPr algn="ctr"/>
            <a:r>
              <a:rPr lang="he-IL" sz="2000" dirty="0">
                <a:latin typeface="Segoe UI Semilight" panose="020B0402040204020203" pitchFamily="34" charset="0"/>
                <a:cs typeface="Segoe UI Semilight" panose="020B0402040204020203" pitchFamily="34" charset="0"/>
              </a:rPr>
              <a:t>יהי זכרו ברוך</a:t>
            </a:r>
          </a:p>
        </p:txBody>
      </p:sp>
      <p:sp>
        <p:nvSpPr>
          <p:cNvPr id="7" name="מלבן 6">
            <a:extLst>
              <a:ext uri="{FF2B5EF4-FFF2-40B4-BE49-F238E27FC236}">
                <a16:creationId xmlns:a16="http://schemas.microsoft.com/office/drawing/2014/main" id="{32714FC8-BF01-602A-B2B7-44D5CA139825}"/>
              </a:ext>
            </a:extLst>
          </p:cNvPr>
          <p:cNvSpPr/>
          <p:nvPr/>
        </p:nvSpPr>
        <p:spPr>
          <a:xfrm>
            <a:off x="258587" y="4453054"/>
            <a:ext cx="3096000" cy="1030899"/>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b="1" dirty="0">
                <a:latin typeface="Segoe UI Semilight" panose="020B0402040204020203" pitchFamily="34" charset="0"/>
                <a:cs typeface="Segoe UI Semilight" panose="020B0402040204020203" pitchFamily="34" charset="0"/>
              </a:rPr>
              <a:t>אור תעסה</a:t>
            </a:r>
          </a:p>
          <a:p>
            <a:pPr algn="ctr"/>
            <a:r>
              <a:rPr lang="he-IL" sz="2000" dirty="0">
                <a:latin typeface="Segoe UI Semilight" panose="020B0402040204020203" pitchFamily="34" charset="0"/>
                <a:cs typeface="Segoe UI Semilight" panose="020B0402040204020203" pitchFamily="34" charset="0"/>
              </a:rPr>
              <a:t>נרצח בתאריך 7/10/2023</a:t>
            </a:r>
          </a:p>
        </p:txBody>
      </p:sp>
      <p:pic>
        <p:nvPicPr>
          <p:cNvPr id="6" name="תמונה 5" descr="תמונה שמכילה אדם, פני אדם, סלפי, גבה&#10;&#10;התיאור נוצר באופן אוטומטי">
            <a:extLst>
              <a:ext uri="{FF2B5EF4-FFF2-40B4-BE49-F238E27FC236}">
                <a16:creationId xmlns:a16="http://schemas.microsoft.com/office/drawing/2014/main" id="{2C08DE32-0010-E83F-81EB-14A28AC5B75F}"/>
              </a:ext>
            </a:extLst>
          </p:cNvPr>
          <p:cNvPicPr>
            <a:picLocks noChangeAspect="1"/>
          </p:cNvPicPr>
          <p:nvPr/>
        </p:nvPicPr>
        <p:blipFill rotWithShape="1">
          <a:blip r:embed="rId4">
            <a:extLst>
              <a:ext uri="{28A0092B-C50C-407E-A947-70E740481C1C}">
                <a14:useLocalDpi xmlns:a14="http://schemas.microsoft.com/office/drawing/2010/main" val="0"/>
              </a:ext>
            </a:extLst>
          </a:blip>
          <a:srcRect b="-2493"/>
          <a:stretch/>
        </p:blipFill>
        <p:spPr>
          <a:xfrm>
            <a:off x="258587" y="441002"/>
            <a:ext cx="3096000" cy="3976827"/>
          </a:xfrm>
          <a:prstGeom prst="rect">
            <a:avLst/>
          </a:prstGeom>
        </p:spPr>
      </p:pic>
      <p:sp>
        <p:nvSpPr>
          <p:cNvPr id="2" name="כותרת 1">
            <a:extLst>
              <a:ext uri="{FF2B5EF4-FFF2-40B4-BE49-F238E27FC236}">
                <a16:creationId xmlns:a16="http://schemas.microsoft.com/office/drawing/2014/main" id="{81F98CF1-89A9-4735-AB36-90D0DC0D6B40}"/>
              </a:ext>
            </a:extLst>
          </p:cNvPr>
          <p:cNvSpPr>
            <a:spLocks noGrp="1"/>
          </p:cNvSpPr>
          <p:nvPr>
            <p:ph type="title"/>
          </p:nvPr>
        </p:nvSpPr>
        <p:spPr>
          <a:xfrm>
            <a:off x="838200" y="-1325563"/>
            <a:ext cx="10515600" cy="1325563"/>
          </a:xfrm>
        </p:spPr>
        <p:txBody>
          <a:bodyPr vert="horz" lIns="91440" tIns="45720" rIns="91440" bIns="45720" rtlCol="1" anchor="b">
            <a:normAutofit/>
          </a:bodyPr>
          <a:lstStyle/>
          <a:p>
            <a:r>
              <a:rPr lang="en-US" dirty="0"/>
              <a:t>/</a:t>
            </a:r>
            <a:endParaRPr lang="he-IL" dirty="0"/>
          </a:p>
        </p:txBody>
      </p:sp>
    </p:spTree>
    <p:extLst>
      <p:ext uri="{BB962C8B-B14F-4D97-AF65-F5344CB8AC3E}">
        <p14:creationId xmlns:p14="http://schemas.microsoft.com/office/powerpoint/2010/main" val="2411393017"/>
      </p:ext>
    </p:extLst>
  </p:cSld>
  <p:clrMapOvr>
    <a:masterClrMapping/>
  </p:clrMapOvr>
  <mc:AlternateContent xmlns:mc="http://schemas.openxmlformats.org/markup-compatibility/2006" xmlns:p14="http://schemas.microsoft.com/office/powerpoint/2010/main">
    <mc:Choice Requires="p14">
      <p:transition spd="slow" p14:dur="3400" advClick="0" advTm="40000">
        <p14:reveal thruBlk="1"/>
      </p:transition>
    </mc:Choice>
    <mc:Fallback xmlns="">
      <p:transition spd="slow" advClick="0" advTm="4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8A3CC0F2-C3A1-FE98-7E60-646752B83F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473"/>
            <a:ext cx="12191980" cy="6857064"/>
          </a:xfrm>
          <a:prstGeom prst="rect">
            <a:avLst/>
          </a:prstGeom>
        </p:spPr>
      </p:pic>
      <p:sp>
        <p:nvSpPr>
          <p:cNvPr id="34" name="Rectangle 1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מלבן 3">
            <a:extLst>
              <a:ext uri="{FF2B5EF4-FFF2-40B4-BE49-F238E27FC236}">
                <a16:creationId xmlns:a16="http://schemas.microsoft.com/office/drawing/2014/main" id="{20326FD3-A654-B5CF-B026-5A1946CFAD29}"/>
              </a:ext>
            </a:extLst>
          </p:cNvPr>
          <p:cNvSpPr/>
          <p:nvPr/>
        </p:nvSpPr>
        <p:spPr>
          <a:xfrm>
            <a:off x="6630206" y="476549"/>
            <a:ext cx="5037186" cy="5904902"/>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2000" dirty="0">
                <a:latin typeface="Segoe UI Semilight" panose="020B0402040204020203" pitchFamily="34" charset="0"/>
                <a:cs typeface="Segoe UI Semilight" panose="020B0402040204020203" pitchFamily="34" charset="0"/>
              </a:rPr>
              <a:t>״אֵין אַהֲבָה גְּדוֹלָה מֵאַהֲבָתוֹ שֶׁל הַנּוֹתֵן אֶת נַפְשׁוֹ בְּעַד יְדִידָיו״. </a:t>
            </a:r>
            <a:br>
              <a:rPr lang="he-IL" dirty="0"/>
            </a:br>
            <a:br>
              <a:rPr lang="he-IL" dirty="0"/>
            </a:br>
            <a:r>
              <a:rPr lang="he-IL" sz="2000" dirty="0">
                <a:latin typeface="Segoe UI Semilight" panose="020B0402040204020203" pitchFamily="34" charset="0"/>
                <a:cs typeface="Segoe UI Semilight" panose="020B0402040204020203" pitchFamily="34" charset="0"/>
              </a:rPr>
              <a:t>סמל אוריה באייר בן 20 בנפלו, היה גרמני נוצרי-אוונגליסטי, הוא התנדב לצבא ושירת במגלן. נפצע בקרב בדרום הרצועה, ונלחם על חייו במשך שלושה ימים עד שנקבע מותו. משפחתו עלתה לישראל מגרמניה מתוך תחושת שליחות ציונית, והקימה בית אבות סיעודי לשורדי השואה כדי לתמוך בעם היהודי. אוריה היה ילד שקט ומופנם, מלא בצחוק ותמיד היה כיף להיות איתו. מתוך אהבת הארץ והעם היהודי הוא התגייס להגן על המדינה. </a:t>
            </a:r>
            <a:br>
              <a:rPr lang="he-IL" sz="2000" dirty="0">
                <a:latin typeface="Segoe UI Semilight" panose="020B0402040204020203" pitchFamily="34" charset="0"/>
                <a:cs typeface="Segoe UI Semilight" panose="020B0402040204020203" pitchFamily="34" charset="0"/>
              </a:rPr>
            </a:br>
            <a:br>
              <a:rPr lang="he-IL" sz="2000" dirty="0">
                <a:latin typeface="Segoe UI Semilight" panose="020B0402040204020203" pitchFamily="34" charset="0"/>
                <a:cs typeface="Segoe UI Semilight" panose="020B0402040204020203" pitchFamily="34" charset="0"/>
              </a:rPr>
            </a:br>
            <a:r>
              <a:rPr lang="he-IL" sz="2000" dirty="0">
                <a:latin typeface="Segoe UI Semilight" panose="020B0402040204020203" pitchFamily="34" charset="0"/>
                <a:cs typeface="Segoe UI Semilight" panose="020B0402040204020203" pitchFamily="34" charset="0"/>
              </a:rPr>
              <a:t>מתוך אהבה אוריה הקריב את היקר מכל - את חייו - כדי להגן עלינו. </a:t>
            </a:r>
          </a:p>
          <a:p>
            <a:endParaRPr lang="he-IL" sz="2000" dirty="0">
              <a:latin typeface="Segoe UI Semilight" panose="020B0402040204020203" pitchFamily="34" charset="0"/>
              <a:cs typeface="Segoe UI Semilight" panose="020B0402040204020203" pitchFamily="34" charset="0"/>
            </a:endParaRPr>
          </a:p>
          <a:p>
            <a:pPr algn="ctr"/>
            <a:r>
              <a:rPr lang="he-IL" sz="2000" dirty="0">
                <a:latin typeface="Segoe UI Semilight" panose="020B0402040204020203" pitchFamily="34" charset="0"/>
                <a:cs typeface="Segoe UI Semilight" panose="020B0402040204020203" pitchFamily="34" charset="0"/>
              </a:rPr>
              <a:t>יהי זכרו ברוך</a:t>
            </a:r>
          </a:p>
        </p:txBody>
      </p:sp>
      <p:sp>
        <p:nvSpPr>
          <p:cNvPr id="7" name="מלבן 6">
            <a:extLst>
              <a:ext uri="{FF2B5EF4-FFF2-40B4-BE49-F238E27FC236}">
                <a16:creationId xmlns:a16="http://schemas.microsoft.com/office/drawing/2014/main" id="{32714FC8-BF01-602A-B2B7-44D5CA139825}"/>
              </a:ext>
            </a:extLst>
          </p:cNvPr>
          <p:cNvSpPr/>
          <p:nvPr/>
        </p:nvSpPr>
        <p:spPr>
          <a:xfrm>
            <a:off x="326081" y="4405560"/>
            <a:ext cx="3096000" cy="1030899"/>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b="1" dirty="0">
                <a:latin typeface="Segoe UI Semilight" panose="020B0402040204020203" pitchFamily="34" charset="0"/>
                <a:cs typeface="Segoe UI Semilight" panose="020B0402040204020203" pitchFamily="34" charset="0"/>
              </a:rPr>
              <a:t>סמל אוריה באייר</a:t>
            </a:r>
          </a:p>
          <a:p>
            <a:pPr algn="ctr"/>
            <a:r>
              <a:rPr lang="he-IL" sz="2000" dirty="0">
                <a:latin typeface="Segoe UI Semilight" panose="020B0402040204020203" pitchFamily="34" charset="0"/>
                <a:cs typeface="Segoe UI Semilight" panose="020B0402040204020203" pitchFamily="34" charset="0"/>
              </a:rPr>
              <a:t>נפל בתאריך 17/12/2023</a:t>
            </a:r>
          </a:p>
        </p:txBody>
      </p:sp>
      <p:pic>
        <p:nvPicPr>
          <p:cNvPr id="6" name="תמונה 5" descr="תמונה שמכילה לבוש, אדם, שמיים, הליכה&#10;&#10;התיאור נוצר באופן אוטומטי">
            <a:extLst>
              <a:ext uri="{FF2B5EF4-FFF2-40B4-BE49-F238E27FC236}">
                <a16:creationId xmlns:a16="http://schemas.microsoft.com/office/drawing/2014/main" id="{EB8DCDC1-31BC-2466-DCCC-4AA089ADB96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326081" y="281578"/>
            <a:ext cx="3096000" cy="4008789"/>
          </a:xfrm>
          <a:prstGeom prst="rect">
            <a:avLst/>
          </a:prstGeom>
        </p:spPr>
      </p:pic>
      <p:sp>
        <p:nvSpPr>
          <p:cNvPr id="2" name="כותרת 1">
            <a:extLst>
              <a:ext uri="{FF2B5EF4-FFF2-40B4-BE49-F238E27FC236}">
                <a16:creationId xmlns:a16="http://schemas.microsoft.com/office/drawing/2014/main" id="{D4D8FEA2-417C-4669-A1A7-B06350F40032}"/>
              </a:ext>
            </a:extLst>
          </p:cNvPr>
          <p:cNvSpPr>
            <a:spLocks noGrp="1"/>
          </p:cNvSpPr>
          <p:nvPr>
            <p:ph type="title"/>
          </p:nvPr>
        </p:nvSpPr>
        <p:spPr>
          <a:xfrm>
            <a:off x="838200" y="-1325563"/>
            <a:ext cx="10515600" cy="1325563"/>
          </a:xfrm>
        </p:spPr>
        <p:txBody>
          <a:bodyPr vert="horz" lIns="91440" tIns="45720" rIns="91440" bIns="45720" rtlCol="1" anchor="b">
            <a:normAutofit/>
          </a:bodyPr>
          <a:lstStyle/>
          <a:p>
            <a:r>
              <a:rPr lang="en-US" dirty="0"/>
              <a:t>/</a:t>
            </a:r>
            <a:endParaRPr lang="he-IL" dirty="0"/>
          </a:p>
        </p:txBody>
      </p:sp>
    </p:spTree>
    <p:extLst>
      <p:ext uri="{BB962C8B-B14F-4D97-AF65-F5344CB8AC3E}">
        <p14:creationId xmlns:p14="http://schemas.microsoft.com/office/powerpoint/2010/main" val="4180013732"/>
      </p:ext>
    </p:extLst>
  </p:cSld>
  <p:clrMapOvr>
    <a:masterClrMapping/>
  </p:clrMapOvr>
  <mc:AlternateContent xmlns:mc="http://schemas.openxmlformats.org/markup-compatibility/2006" xmlns:p14="http://schemas.microsoft.com/office/powerpoint/2010/main">
    <mc:Choice Requires="p14">
      <p:transition spd="slow" p14:dur="3400" advClick="0" advTm="40000">
        <p14:reveal thruBlk="1"/>
      </p:transition>
    </mc:Choice>
    <mc:Fallback xmlns="">
      <p:transition spd="slow" advClick="0" advTm="4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8A3CC0F2-C3A1-FE98-7E60-646752B83F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473"/>
            <a:ext cx="12191980" cy="6857064"/>
          </a:xfrm>
          <a:prstGeom prst="rect">
            <a:avLst/>
          </a:prstGeom>
        </p:spPr>
      </p:pic>
      <p:sp>
        <p:nvSpPr>
          <p:cNvPr id="34" name="Rectangle 1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מלבן 3">
            <a:extLst>
              <a:ext uri="{FF2B5EF4-FFF2-40B4-BE49-F238E27FC236}">
                <a16:creationId xmlns:a16="http://schemas.microsoft.com/office/drawing/2014/main" id="{20326FD3-A654-B5CF-B026-5A1946CFAD29}"/>
              </a:ext>
            </a:extLst>
          </p:cNvPr>
          <p:cNvSpPr/>
          <p:nvPr/>
        </p:nvSpPr>
        <p:spPr>
          <a:xfrm>
            <a:off x="6814845" y="549000"/>
            <a:ext cx="5040000" cy="5760000"/>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2400" dirty="0">
                <a:latin typeface="Segoe UI Semilight" panose="020B0402040204020203" pitchFamily="34" charset="0"/>
                <a:cs typeface="Segoe UI Semilight" panose="020B0402040204020203" pitchFamily="34" charset="0"/>
              </a:rPr>
              <a:t>איתי חן, בן 19 מנתניה, לוחם בעוצבת סער מגולן, נרצח ב-7.10 ונחטף. </a:t>
            </a:r>
            <a:br>
              <a:rPr lang="he-IL" sz="2400" dirty="0">
                <a:latin typeface="Segoe UI Semilight" panose="020B0402040204020203" pitchFamily="34" charset="0"/>
                <a:cs typeface="Segoe UI Semilight" panose="020B0402040204020203" pitchFamily="34" charset="0"/>
              </a:rPr>
            </a:br>
            <a:r>
              <a:rPr lang="he-IL" sz="2400" dirty="0">
                <a:latin typeface="Segoe UI Semilight" panose="020B0402040204020203" pitchFamily="34" charset="0"/>
                <a:cs typeface="Segoe UI Semilight" panose="020B0402040204020203" pitchFamily="34" charset="0"/>
              </a:rPr>
              <a:t>אין הרבה נשמות גדולות כמו איתי שיורדות לעולם הזה. בחיים כ"כ קצרים הספיק כ"כ הרבה. טייל בכל פינה בארץ, חקר עולם, הכיר חברים וזכה לאהבה גדולה. אבל הלוואי, הלוואי שהיה נשאר איתנו פה עוד זמן.</a:t>
            </a:r>
            <a:br>
              <a:rPr lang="he-IL" sz="2400" dirty="0">
                <a:latin typeface="Segoe UI Semilight" panose="020B0402040204020203" pitchFamily="34" charset="0"/>
                <a:cs typeface="Segoe UI Semilight" panose="020B0402040204020203" pitchFamily="34" charset="0"/>
              </a:rPr>
            </a:br>
            <a:r>
              <a:rPr lang="he-IL" sz="2400" dirty="0">
                <a:latin typeface="Segoe UI Semilight" panose="020B0402040204020203" pitchFamily="34" charset="0"/>
                <a:cs typeface="Segoe UI Semilight" panose="020B0402040204020203" pitchFamily="34" charset="0"/>
              </a:rPr>
              <a:t>גופתו של איתי עודנה בשבי החמאס, אנחנו מחכים לשובה. </a:t>
            </a:r>
          </a:p>
          <a:p>
            <a:endParaRPr lang="he-IL" sz="2400" dirty="0">
              <a:latin typeface="Segoe UI Semilight" panose="020B0402040204020203" pitchFamily="34" charset="0"/>
              <a:cs typeface="Segoe UI Semilight" panose="020B0402040204020203" pitchFamily="34" charset="0"/>
            </a:endParaRPr>
          </a:p>
          <a:p>
            <a:pPr algn="ctr"/>
            <a:r>
              <a:rPr lang="he-IL" sz="2000" dirty="0">
                <a:latin typeface="Segoe UI Semilight" panose="020B0402040204020203" pitchFamily="34" charset="0"/>
                <a:cs typeface="Segoe UI Semilight" panose="020B0402040204020203" pitchFamily="34" charset="0"/>
              </a:rPr>
              <a:t>יהי זכרו ברוך</a:t>
            </a:r>
          </a:p>
        </p:txBody>
      </p:sp>
      <p:sp>
        <p:nvSpPr>
          <p:cNvPr id="7" name="מלבן 6">
            <a:extLst>
              <a:ext uri="{FF2B5EF4-FFF2-40B4-BE49-F238E27FC236}">
                <a16:creationId xmlns:a16="http://schemas.microsoft.com/office/drawing/2014/main" id="{32714FC8-BF01-602A-B2B7-44D5CA139825}"/>
              </a:ext>
            </a:extLst>
          </p:cNvPr>
          <p:cNvSpPr/>
          <p:nvPr/>
        </p:nvSpPr>
        <p:spPr>
          <a:xfrm>
            <a:off x="284812" y="4440511"/>
            <a:ext cx="3096000" cy="1030899"/>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b="1" dirty="0">
                <a:latin typeface="Segoe UI Semilight" panose="020B0402040204020203" pitchFamily="34" charset="0"/>
                <a:cs typeface="Segoe UI Semilight" panose="020B0402040204020203" pitchFamily="34" charset="0"/>
              </a:rPr>
              <a:t>סמ"ר איתי חן</a:t>
            </a:r>
          </a:p>
          <a:p>
            <a:pPr algn="ctr"/>
            <a:r>
              <a:rPr lang="he-IL" sz="2000" dirty="0">
                <a:latin typeface="Segoe UI Semilight" panose="020B0402040204020203" pitchFamily="34" charset="0"/>
                <a:cs typeface="Segoe UI Semilight" panose="020B0402040204020203" pitchFamily="34" charset="0"/>
              </a:rPr>
              <a:t>נרצח בתאריך 7/10/2023</a:t>
            </a:r>
          </a:p>
        </p:txBody>
      </p:sp>
      <p:pic>
        <p:nvPicPr>
          <p:cNvPr id="6" name="תמונה 5" descr="תמונה שמכילה אדם, שמיים, פני אדם, בחוץ&#10;&#10;התיאור נוצר באופן אוטומטי">
            <a:extLst>
              <a:ext uri="{FF2B5EF4-FFF2-40B4-BE49-F238E27FC236}">
                <a16:creationId xmlns:a16="http://schemas.microsoft.com/office/drawing/2014/main" id="{1D49216B-306C-07D3-1B17-CA712AAA3F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812" y="358120"/>
            <a:ext cx="3096000" cy="4024800"/>
          </a:xfrm>
          <a:prstGeom prst="rect">
            <a:avLst/>
          </a:prstGeom>
        </p:spPr>
      </p:pic>
      <p:sp>
        <p:nvSpPr>
          <p:cNvPr id="2" name="כותרת 1">
            <a:extLst>
              <a:ext uri="{FF2B5EF4-FFF2-40B4-BE49-F238E27FC236}">
                <a16:creationId xmlns:a16="http://schemas.microsoft.com/office/drawing/2014/main" id="{B75669B7-B0E2-4EA8-9986-8FEE6A71AB12}"/>
              </a:ext>
            </a:extLst>
          </p:cNvPr>
          <p:cNvSpPr>
            <a:spLocks noGrp="1"/>
          </p:cNvSpPr>
          <p:nvPr>
            <p:ph type="title"/>
          </p:nvPr>
        </p:nvSpPr>
        <p:spPr>
          <a:xfrm>
            <a:off x="838200" y="-1325563"/>
            <a:ext cx="10515600" cy="1325563"/>
          </a:xfrm>
        </p:spPr>
        <p:txBody>
          <a:bodyPr vert="horz" lIns="91440" tIns="45720" rIns="91440" bIns="45720" rtlCol="1" anchor="b">
            <a:normAutofit/>
          </a:bodyPr>
          <a:lstStyle/>
          <a:p>
            <a:r>
              <a:rPr lang="en-US" dirty="0"/>
              <a:t>/</a:t>
            </a:r>
            <a:endParaRPr lang="he-IL" dirty="0"/>
          </a:p>
        </p:txBody>
      </p:sp>
    </p:spTree>
    <p:extLst>
      <p:ext uri="{BB962C8B-B14F-4D97-AF65-F5344CB8AC3E}">
        <p14:creationId xmlns:p14="http://schemas.microsoft.com/office/powerpoint/2010/main" val="107948667"/>
      </p:ext>
    </p:extLst>
  </p:cSld>
  <p:clrMapOvr>
    <a:masterClrMapping/>
  </p:clrMapOvr>
  <mc:AlternateContent xmlns:mc="http://schemas.openxmlformats.org/markup-compatibility/2006" xmlns:p14="http://schemas.microsoft.com/office/powerpoint/2010/main">
    <mc:Choice Requires="p14">
      <p:transition spd="slow" p14:dur="3400" advClick="0" advTm="40000">
        <p14:reveal thruBlk="1"/>
      </p:transition>
    </mc:Choice>
    <mc:Fallback xmlns="">
      <p:transition spd="slow" advClick="0" advTm="40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8A3CC0F2-C3A1-FE98-7E60-646752B83F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463"/>
            <a:ext cx="12191980" cy="6857064"/>
          </a:xfrm>
          <a:prstGeom prst="rect">
            <a:avLst/>
          </a:prstGeom>
        </p:spPr>
      </p:pic>
      <p:sp>
        <p:nvSpPr>
          <p:cNvPr id="34" name="Rectangle 1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מלבן 3">
            <a:extLst>
              <a:ext uri="{FF2B5EF4-FFF2-40B4-BE49-F238E27FC236}">
                <a16:creationId xmlns:a16="http://schemas.microsoft.com/office/drawing/2014/main" id="{20326FD3-A654-B5CF-B026-5A1946CFAD29}"/>
              </a:ext>
            </a:extLst>
          </p:cNvPr>
          <p:cNvSpPr/>
          <p:nvPr/>
        </p:nvSpPr>
        <p:spPr>
          <a:xfrm>
            <a:off x="5848350" y="487977"/>
            <a:ext cx="5857025" cy="5882046"/>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2000" dirty="0">
                <a:latin typeface="Segoe UI Semilight" panose="020B0402040204020203" pitchFamily="34" charset="0"/>
                <a:cs typeface="Segoe UI Semilight" panose="020B0402040204020203" pitchFamily="34" charset="0"/>
              </a:rPr>
              <a:t>איתן נולד בתל אביב וגדל ברובע היהודי בירושלים. היה חניך ומדריך בבני עקיבא. שירת כחובל בחיל הים.</a:t>
            </a:r>
          </a:p>
          <a:p>
            <a:r>
              <a:rPr lang="he-IL" sz="2000" dirty="0">
                <a:latin typeface="Segoe UI Semilight" panose="020B0402040204020203" pitchFamily="34" charset="0"/>
                <a:cs typeface="Segoe UI Semilight" panose="020B0402040204020203" pitchFamily="34" charset="0"/>
              </a:rPr>
              <a:t>למד רפואה והתמחה ברפואת ילדים ובטיפול נמרץ ילדים. עבד בבית החולים סורוקה.</a:t>
            </a:r>
            <a:endParaRPr lang="en-US" sz="2000" dirty="0">
              <a:latin typeface="Segoe UI Semilight" panose="020B0402040204020203" pitchFamily="34" charset="0"/>
              <a:cs typeface="Segoe UI Semilight" panose="020B0402040204020203" pitchFamily="34" charset="0"/>
            </a:endParaRPr>
          </a:p>
          <a:p>
            <a:r>
              <a:rPr lang="he-IL" sz="2000" dirty="0">
                <a:latin typeface="Segoe UI Semilight" panose="020B0402040204020203" pitchFamily="34" charset="0"/>
                <a:cs typeface="Segoe UI Semilight" panose="020B0402040204020203" pitchFamily="34" charset="0"/>
              </a:rPr>
              <a:t>במהלך השנים לימד צוותי רפואה ועסק במחקר בארץ ובחו"ל ופיתח אמצעים טכנולוגיים לרפואת החירום בילדים. קידם את נושא תרומת איברים למען הצלת נפשות.</a:t>
            </a:r>
            <a:endParaRPr lang="en-US" sz="2000" dirty="0">
              <a:latin typeface="Segoe UI Semilight" panose="020B0402040204020203" pitchFamily="34" charset="0"/>
              <a:cs typeface="Segoe UI Semilight" panose="020B0402040204020203" pitchFamily="34" charset="0"/>
            </a:endParaRPr>
          </a:p>
          <a:p>
            <a:r>
              <a:rPr lang="he-IL" sz="2000" dirty="0">
                <a:latin typeface="Segoe UI Semilight" panose="020B0402040204020203" pitchFamily="34" charset="0"/>
                <a:cs typeface="Segoe UI Semilight" panose="020B0402040204020203" pitchFamily="34" charset="0"/>
              </a:rPr>
              <a:t>איתן יצר קשר אישי וקרוב בגובה העיניים עם כל אנשי הצוות, המטופלים ובני משפחותיהם ללא הבדל דת, גזע, מין וגיל ולמד ערבית שוטפת כדי לתקשר עם החולים והמשפחות מהפזורה הבדוואית.</a:t>
            </a:r>
          </a:p>
          <a:p>
            <a:r>
              <a:rPr lang="he-IL" sz="2000" dirty="0">
                <a:latin typeface="Segoe UI Semilight" panose="020B0402040204020203" pitchFamily="34" charset="0"/>
                <a:cs typeface="Segoe UI Semilight" panose="020B0402040204020203" pitchFamily="34" charset="0"/>
              </a:rPr>
              <a:t>איתן גוייס בצו 8 בבוקר 7.10, עם תחילת הלחימה בדרום. נלחם בגבורה כרופא - לוחם בשדרות בהגנה על העיר ונהרג בבוקר היום השלישי ללחימה בקרב מול מחבלים, סמוך לתחנת הרכבת בשדרות.</a:t>
            </a:r>
            <a:endParaRPr lang="en-US" sz="2000" dirty="0">
              <a:latin typeface="Segoe UI Semilight" panose="020B0402040204020203" pitchFamily="34" charset="0"/>
              <a:cs typeface="Segoe UI Semilight" panose="020B0402040204020203" pitchFamily="34" charset="0"/>
            </a:endParaRPr>
          </a:p>
          <a:p>
            <a:r>
              <a:rPr lang="he-IL" sz="2000" dirty="0">
                <a:latin typeface="Segoe UI Semilight" panose="020B0402040204020203" pitchFamily="34" charset="0"/>
                <a:cs typeface="Segoe UI Semilight" panose="020B0402040204020203" pitchFamily="34" charset="0"/>
              </a:rPr>
              <a:t>בן 45 בנופלו. השאיר אחריו את יעל אשתו, 7 ילדים, אמא, 5 אחיות ורבים כואבים.</a:t>
            </a:r>
          </a:p>
          <a:p>
            <a:pPr algn="ctr"/>
            <a:r>
              <a:rPr lang="he-IL" sz="2000" dirty="0">
                <a:latin typeface="Segoe UI Semilight" panose="020B0402040204020203" pitchFamily="34" charset="0"/>
                <a:cs typeface="Segoe UI Semilight" panose="020B0402040204020203" pitchFamily="34" charset="0"/>
              </a:rPr>
              <a:t>יהי זכרו ברוך</a:t>
            </a:r>
            <a:endParaRPr lang="en-US" sz="2000" dirty="0">
              <a:latin typeface="Segoe UI Semilight" panose="020B0402040204020203" pitchFamily="34" charset="0"/>
              <a:cs typeface="Segoe UI Semilight" panose="020B0402040204020203" pitchFamily="34" charset="0"/>
            </a:endParaRPr>
          </a:p>
        </p:txBody>
      </p:sp>
      <p:sp>
        <p:nvSpPr>
          <p:cNvPr id="7" name="מלבן 6">
            <a:extLst>
              <a:ext uri="{FF2B5EF4-FFF2-40B4-BE49-F238E27FC236}">
                <a16:creationId xmlns:a16="http://schemas.microsoft.com/office/drawing/2014/main" id="{32714FC8-BF01-602A-B2B7-44D5CA139825}"/>
              </a:ext>
            </a:extLst>
          </p:cNvPr>
          <p:cNvSpPr/>
          <p:nvPr/>
        </p:nvSpPr>
        <p:spPr>
          <a:xfrm>
            <a:off x="180600" y="4440511"/>
            <a:ext cx="3096000" cy="1030899"/>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b="1" dirty="0">
                <a:latin typeface="Segoe UI Semilight" panose="020B0402040204020203" pitchFamily="34" charset="0"/>
                <a:cs typeface="Segoe UI Semilight" panose="020B0402040204020203" pitchFamily="34" charset="0"/>
              </a:rPr>
              <a:t>רס"ן </a:t>
            </a:r>
            <a:r>
              <a:rPr lang="he-IL" sz="2000" b="1" dirty="0">
                <a:latin typeface="Segoe UI Semilight" panose="020B0402040204020203" pitchFamily="34" charset="0"/>
                <a:cs typeface="Segoe UI Semilight" panose="020B0402040204020203" pitchFamily="34" charset="0"/>
              </a:rPr>
              <a:t>(במיל') </a:t>
            </a:r>
            <a:r>
              <a:rPr lang="he-IL" sz="2400" b="1" dirty="0">
                <a:latin typeface="Segoe UI Semilight" panose="020B0402040204020203" pitchFamily="34" charset="0"/>
                <a:cs typeface="Segoe UI Semilight" panose="020B0402040204020203" pitchFamily="34" charset="0"/>
              </a:rPr>
              <a:t>איתן מנחם נאמן</a:t>
            </a:r>
          </a:p>
          <a:p>
            <a:pPr algn="ctr"/>
            <a:r>
              <a:rPr lang="he-IL" sz="2000" dirty="0">
                <a:latin typeface="Segoe UI Semilight" panose="020B0402040204020203" pitchFamily="34" charset="0"/>
                <a:cs typeface="Segoe UI Semilight" panose="020B0402040204020203" pitchFamily="34" charset="0"/>
              </a:rPr>
              <a:t>נפל בתאריך 9/10/2023</a:t>
            </a:r>
          </a:p>
        </p:txBody>
      </p:sp>
      <p:pic>
        <p:nvPicPr>
          <p:cNvPr id="6" name="תמונה 5" descr="תמונה שמכילה בחוץ, לבוש, אדם, הנעלה&#10;&#10;התיאור נוצר באופן אוטומטי">
            <a:extLst>
              <a:ext uri="{FF2B5EF4-FFF2-40B4-BE49-F238E27FC236}">
                <a16:creationId xmlns:a16="http://schemas.microsoft.com/office/drawing/2014/main" id="{64BB98FC-6209-B81A-3755-48D9CD809C23}"/>
              </a:ext>
            </a:extLst>
          </p:cNvPr>
          <p:cNvPicPr>
            <a:picLocks noChangeAspect="1"/>
          </p:cNvPicPr>
          <p:nvPr/>
        </p:nvPicPr>
        <p:blipFill rotWithShape="1">
          <a:blip r:embed="rId3">
            <a:extLst>
              <a:ext uri="{28A0092B-C50C-407E-A947-70E740481C1C}">
                <a14:useLocalDpi xmlns:a14="http://schemas.microsoft.com/office/drawing/2010/main" val="0"/>
              </a:ext>
            </a:extLst>
          </a:blip>
          <a:srcRect l="-655"/>
          <a:stretch/>
        </p:blipFill>
        <p:spPr>
          <a:xfrm>
            <a:off x="180600" y="271718"/>
            <a:ext cx="3096000" cy="4054301"/>
          </a:xfrm>
          <a:prstGeom prst="rect">
            <a:avLst/>
          </a:prstGeom>
        </p:spPr>
      </p:pic>
      <p:sp>
        <p:nvSpPr>
          <p:cNvPr id="2" name="כותרת 1">
            <a:extLst>
              <a:ext uri="{FF2B5EF4-FFF2-40B4-BE49-F238E27FC236}">
                <a16:creationId xmlns:a16="http://schemas.microsoft.com/office/drawing/2014/main" id="{F7B92D23-E025-45F1-BD88-5B35DB435410}"/>
              </a:ext>
            </a:extLst>
          </p:cNvPr>
          <p:cNvSpPr>
            <a:spLocks noGrp="1"/>
          </p:cNvSpPr>
          <p:nvPr>
            <p:ph type="title"/>
          </p:nvPr>
        </p:nvSpPr>
        <p:spPr>
          <a:xfrm>
            <a:off x="838200" y="-1325563"/>
            <a:ext cx="10515600" cy="1325563"/>
          </a:xfrm>
        </p:spPr>
        <p:txBody>
          <a:bodyPr vert="horz" lIns="91440" tIns="45720" rIns="91440" bIns="45720" rtlCol="1" anchor="b">
            <a:normAutofit/>
          </a:bodyPr>
          <a:lstStyle/>
          <a:p>
            <a:r>
              <a:rPr lang="he-IL" dirty="0"/>
              <a:t>.</a:t>
            </a:r>
          </a:p>
        </p:txBody>
      </p:sp>
    </p:spTree>
    <p:extLst>
      <p:ext uri="{BB962C8B-B14F-4D97-AF65-F5344CB8AC3E}">
        <p14:creationId xmlns:p14="http://schemas.microsoft.com/office/powerpoint/2010/main" val="3895783445"/>
      </p:ext>
    </p:extLst>
  </p:cSld>
  <p:clrMapOvr>
    <a:masterClrMapping/>
  </p:clrMapOvr>
  <mc:AlternateContent xmlns:mc="http://schemas.openxmlformats.org/markup-compatibility/2006" xmlns:p14="http://schemas.microsoft.com/office/powerpoint/2010/main">
    <mc:Choice Requires="p14">
      <p:transition spd="slow" p14:dur="3400" advClick="0" advTm="40000">
        <p14:reveal thruBlk="1"/>
      </p:transition>
    </mc:Choice>
    <mc:Fallback xmlns="">
      <p:transition spd="slow" advClick="0" advTm="4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8A3CC0F2-C3A1-FE98-7E60-646752B83F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473"/>
            <a:ext cx="12191980" cy="6857064"/>
          </a:xfrm>
          <a:prstGeom prst="rect">
            <a:avLst/>
          </a:prstGeom>
        </p:spPr>
      </p:pic>
      <p:sp>
        <p:nvSpPr>
          <p:cNvPr id="34" name="Rectangle 1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מלבן 3">
            <a:extLst>
              <a:ext uri="{FF2B5EF4-FFF2-40B4-BE49-F238E27FC236}">
                <a16:creationId xmlns:a16="http://schemas.microsoft.com/office/drawing/2014/main" id="{20326FD3-A654-B5CF-B026-5A1946CFAD29}"/>
              </a:ext>
            </a:extLst>
          </p:cNvPr>
          <p:cNvSpPr/>
          <p:nvPr/>
        </p:nvSpPr>
        <p:spPr>
          <a:xfrm>
            <a:off x="6638998" y="549000"/>
            <a:ext cx="5040000" cy="5760000"/>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2400" dirty="0">
                <a:latin typeface="Segoe UI Semilight" panose="020B0402040204020203" pitchFamily="34" charset="0"/>
                <a:cs typeface="Segoe UI Semilight" panose="020B0402040204020203" pitchFamily="34" charset="0"/>
              </a:rPr>
              <a:t>גיבור, לוחם ומפקד בעוקץ.</a:t>
            </a:r>
          </a:p>
          <a:p>
            <a:r>
              <a:rPr lang="he-IL" sz="2400" dirty="0">
                <a:latin typeface="Segoe UI Semilight" panose="020B0402040204020203" pitchFamily="34" charset="0"/>
                <a:cs typeface="Segoe UI Semilight" panose="020B0402040204020203" pitchFamily="34" charset="0"/>
              </a:rPr>
              <a:t>כששמע שמשהו מתרחש, נסע בבוקר. הצטרף לצוות של חבר שלו, נלחם ונפל.</a:t>
            </a:r>
          </a:p>
          <a:p>
            <a:r>
              <a:rPr lang="he-IL" sz="2400" dirty="0">
                <a:latin typeface="Segoe UI Semilight" panose="020B0402040204020203" pitchFamily="34" charset="0"/>
                <a:cs typeface="Segoe UI Semilight" panose="020B0402040204020203" pitchFamily="34" charset="0"/>
              </a:rPr>
              <a:t>יום לפני רקד הרבה בבית הכנסת לכבוד שמחת תורה וגרם לכולם לרקוד ולשמוח בחג. זה היה מרגש והוא היה עטוף בטלית כמו</a:t>
            </a:r>
            <a:r>
              <a:rPr lang="en-US" sz="2400" dirty="0">
                <a:latin typeface="Segoe UI Semilight" panose="020B0402040204020203" pitchFamily="34" charset="0"/>
                <a:cs typeface="Segoe UI Semilight" panose="020B0402040204020203" pitchFamily="34" charset="0"/>
              </a:rPr>
              <a:t> </a:t>
            </a:r>
            <a:r>
              <a:rPr lang="he-IL" sz="2400" dirty="0">
                <a:latin typeface="Segoe UI Semilight" panose="020B0402040204020203" pitchFamily="34" charset="0"/>
                <a:cs typeface="Segoe UI Semilight" panose="020B0402040204020203" pitchFamily="34" charset="0"/>
              </a:rPr>
              <a:t>מלאך.</a:t>
            </a:r>
          </a:p>
          <a:p>
            <a:pPr algn="ctr"/>
            <a:endParaRPr lang="en-US" sz="2400" dirty="0">
              <a:latin typeface="Segoe UI Semilight" panose="020B0402040204020203" pitchFamily="34" charset="0"/>
              <a:cs typeface="Segoe UI Semilight" panose="020B0402040204020203" pitchFamily="34" charset="0"/>
            </a:endParaRPr>
          </a:p>
          <a:p>
            <a:pPr algn="ctr"/>
            <a:r>
              <a:rPr lang="he-IL" sz="2000" dirty="0">
                <a:latin typeface="Segoe UI Semilight" panose="020B0402040204020203" pitchFamily="34" charset="0"/>
                <a:cs typeface="Segoe UI Semilight" panose="020B0402040204020203" pitchFamily="34" charset="0"/>
              </a:rPr>
              <a:t>יהי זכרו ברוך</a:t>
            </a:r>
            <a:br>
              <a:rPr lang="en-US" sz="2400" dirty="0">
                <a:latin typeface="Segoe UI Semilight" panose="020B0402040204020203" pitchFamily="34" charset="0"/>
                <a:cs typeface="Segoe UI Semilight" panose="020B0402040204020203" pitchFamily="34" charset="0"/>
              </a:rPr>
            </a:br>
            <a:endParaRPr lang="he-IL" sz="2400" dirty="0">
              <a:latin typeface="Segoe UI Semilight" panose="020B0402040204020203" pitchFamily="34" charset="0"/>
              <a:cs typeface="Segoe UI Semilight" panose="020B0402040204020203" pitchFamily="34" charset="0"/>
            </a:endParaRPr>
          </a:p>
        </p:txBody>
      </p:sp>
      <p:sp>
        <p:nvSpPr>
          <p:cNvPr id="7" name="מלבן 6">
            <a:extLst>
              <a:ext uri="{FF2B5EF4-FFF2-40B4-BE49-F238E27FC236}">
                <a16:creationId xmlns:a16="http://schemas.microsoft.com/office/drawing/2014/main" id="{32714FC8-BF01-602A-B2B7-44D5CA139825}"/>
              </a:ext>
            </a:extLst>
          </p:cNvPr>
          <p:cNvSpPr/>
          <p:nvPr/>
        </p:nvSpPr>
        <p:spPr>
          <a:xfrm>
            <a:off x="196910" y="4474103"/>
            <a:ext cx="3096000" cy="1030899"/>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b="1" dirty="0">
                <a:latin typeface="Segoe UI Semilight" panose="020B0402040204020203" pitchFamily="34" charset="0"/>
                <a:cs typeface="Segoe UI Semilight" panose="020B0402040204020203" pitchFamily="34" charset="0"/>
              </a:rPr>
              <a:t>סרן אריה שלמה צירינג </a:t>
            </a:r>
          </a:p>
          <a:p>
            <a:pPr algn="ctr"/>
            <a:r>
              <a:rPr lang="he-IL" sz="2000" dirty="0">
                <a:latin typeface="Segoe UI Semilight" panose="020B0402040204020203" pitchFamily="34" charset="0"/>
                <a:cs typeface="Segoe UI Semilight" panose="020B0402040204020203" pitchFamily="34" charset="0"/>
              </a:rPr>
              <a:t>נפל בתאריך 7/10/2023</a:t>
            </a:r>
          </a:p>
        </p:txBody>
      </p:sp>
      <p:pic>
        <p:nvPicPr>
          <p:cNvPr id="6" name="תמונה 5" descr="תמונה שמכילה שמיים, פני אדם, לבוש, אדם&#10;&#10;התיאור נוצר באופן אוטומטי">
            <a:extLst>
              <a:ext uri="{FF2B5EF4-FFF2-40B4-BE49-F238E27FC236}">
                <a16:creationId xmlns:a16="http://schemas.microsoft.com/office/drawing/2014/main" id="{44766125-386A-DCE5-B026-053F0D1DA3D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96910" y="497121"/>
            <a:ext cx="3096000" cy="3900473"/>
          </a:xfrm>
          <a:prstGeom prst="rect">
            <a:avLst/>
          </a:prstGeom>
        </p:spPr>
      </p:pic>
      <p:sp>
        <p:nvSpPr>
          <p:cNvPr id="2" name="כותרת 1">
            <a:extLst>
              <a:ext uri="{FF2B5EF4-FFF2-40B4-BE49-F238E27FC236}">
                <a16:creationId xmlns:a16="http://schemas.microsoft.com/office/drawing/2014/main" id="{5F9C0DBC-1F90-4C4B-AF09-DD61A2079FC0}"/>
              </a:ext>
            </a:extLst>
          </p:cNvPr>
          <p:cNvSpPr>
            <a:spLocks noGrp="1"/>
          </p:cNvSpPr>
          <p:nvPr>
            <p:ph type="title"/>
          </p:nvPr>
        </p:nvSpPr>
        <p:spPr>
          <a:xfrm>
            <a:off x="838200" y="-1325563"/>
            <a:ext cx="10515600" cy="1325563"/>
          </a:xfrm>
        </p:spPr>
        <p:txBody>
          <a:bodyPr vert="horz" lIns="91440" tIns="45720" rIns="91440" bIns="45720" rtlCol="1" anchor="b">
            <a:normAutofit/>
          </a:bodyPr>
          <a:lstStyle/>
          <a:p>
            <a:r>
              <a:rPr lang="he-IL" dirty="0"/>
              <a:t>.</a:t>
            </a:r>
          </a:p>
        </p:txBody>
      </p:sp>
    </p:spTree>
    <p:extLst>
      <p:ext uri="{BB962C8B-B14F-4D97-AF65-F5344CB8AC3E}">
        <p14:creationId xmlns:p14="http://schemas.microsoft.com/office/powerpoint/2010/main" val="2708650811"/>
      </p:ext>
    </p:extLst>
  </p:cSld>
  <p:clrMapOvr>
    <a:masterClrMapping/>
  </p:clrMapOvr>
  <mc:AlternateContent xmlns:mc="http://schemas.openxmlformats.org/markup-compatibility/2006" xmlns:p14="http://schemas.microsoft.com/office/powerpoint/2010/main">
    <mc:Choice Requires="p14">
      <p:transition spd="slow" p14:dur="3400" advClick="0" advTm="40000">
        <p14:reveal thruBlk="1"/>
      </p:transition>
    </mc:Choice>
    <mc:Fallback xmlns="">
      <p:transition spd="slow" advClick="0" advTm="40000">
        <p:fade/>
      </p:transition>
    </mc:Fallback>
  </mc:AlternateContent>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1897</TotalTime>
  <Words>3611</Words>
  <Application>Microsoft Office PowerPoint</Application>
  <PresentationFormat>מסך רחב</PresentationFormat>
  <Paragraphs>332</Paragraphs>
  <Slides>43</Slides>
  <Notes>1</Notes>
  <HiddenSlides>0</HiddenSlides>
  <MMClips>0</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43</vt:i4>
      </vt:variant>
    </vt:vector>
  </HeadingPairs>
  <TitlesOfParts>
    <vt:vector size="48" baseType="lpstr">
      <vt:lpstr>Aptos</vt:lpstr>
      <vt:lpstr>Aptos Display</vt:lpstr>
      <vt:lpstr>Arial</vt:lpstr>
      <vt:lpstr>Segoe UI Semilight</vt:lpstr>
      <vt:lpstr>ערכת נושא Office</vt:lpstr>
      <vt:lpstr>ראשי</vt:lpstr>
      <vt:lpstr>יזכור</vt:lpstr>
      <vt:lpstr>אבישי</vt:lpstr>
      <vt:lpstr>/</vt:lpstr>
      <vt:lpstr>/</vt:lpstr>
      <vt:lpstr>/</vt:lpstr>
      <vt:lpstr>/</vt:lpstr>
      <vt:lpstr>.</vt:lpstr>
      <vt:lpstr>.</vt:lpstr>
      <vt:lpstr>.</vt:lpstr>
      <vt:lpstr>גיא</vt:lpstr>
      <vt:lpstr>/</vt:lpstr>
      <vt:lpstr>דניאל</vt:lpstr>
      <vt:lpstr>/</vt:lpstr>
      <vt:lpstr>.</vt:lpstr>
      <vt:lpstr>חן</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lpst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ohad shekel</dc:creator>
  <cp:lastModifiedBy>מיכל עדיקא</cp:lastModifiedBy>
  <cp:revision>86</cp:revision>
  <dcterms:created xsi:type="dcterms:W3CDTF">2024-04-11T14:21:35Z</dcterms:created>
  <dcterms:modified xsi:type="dcterms:W3CDTF">2024-05-09T11:11:31Z</dcterms:modified>
</cp:coreProperties>
</file>